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2" r:id="rId5"/>
    <p:sldId id="263" r:id="rId6"/>
    <p:sldId id="264" r:id="rId7"/>
    <p:sldId id="267" r:id="rId8"/>
    <p:sldId id="272" r:id="rId9"/>
    <p:sldId id="273" r:id="rId10"/>
    <p:sldId id="274" r:id="rId11"/>
    <p:sldId id="330" r:id="rId12"/>
    <p:sldId id="332" r:id="rId13"/>
    <p:sldId id="322" r:id="rId14"/>
    <p:sldId id="328" r:id="rId15"/>
    <p:sldId id="329" r:id="rId16"/>
    <p:sldId id="315" r:id="rId17"/>
    <p:sldId id="317" r:id="rId18"/>
    <p:sldId id="318" r:id="rId19"/>
    <p:sldId id="319" r:id="rId20"/>
    <p:sldId id="314" r:id="rId21"/>
    <p:sldId id="275" r:id="rId22"/>
    <p:sldId id="266" r:id="rId23"/>
    <p:sldId id="268" r:id="rId24"/>
    <p:sldId id="261" r:id="rId25"/>
    <p:sldId id="269" r:id="rId26"/>
    <p:sldId id="270" r:id="rId27"/>
    <p:sldId id="276" r:id="rId28"/>
    <p:sldId id="278" r:id="rId29"/>
    <p:sldId id="279" r:id="rId30"/>
    <p:sldId id="277" r:id="rId31"/>
    <p:sldId id="280" r:id="rId32"/>
    <p:sldId id="281" r:id="rId33"/>
    <p:sldId id="282" r:id="rId34"/>
    <p:sldId id="283" r:id="rId35"/>
    <p:sldId id="284" r:id="rId36"/>
    <p:sldId id="320" r:id="rId37"/>
    <p:sldId id="304" r:id="rId38"/>
    <p:sldId id="309" r:id="rId39"/>
    <p:sldId id="286" r:id="rId40"/>
    <p:sldId id="287" r:id="rId41"/>
    <p:sldId id="260" r:id="rId42"/>
    <p:sldId id="288" r:id="rId43"/>
    <p:sldId id="289" r:id="rId44"/>
    <p:sldId id="290" r:id="rId45"/>
    <p:sldId id="302" r:id="rId46"/>
    <p:sldId id="291" r:id="rId47"/>
    <p:sldId id="292" r:id="rId48"/>
    <p:sldId id="293" r:id="rId49"/>
    <p:sldId id="303" r:id="rId50"/>
    <p:sldId id="294" r:id="rId51"/>
    <p:sldId id="295" r:id="rId52"/>
    <p:sldId id="296" r:id="rId53"/>
    <p:sldId id="298" r:id="rId54"/>
    <p:sldId id="305" r:id="rId55"/>
    <p:sldId id="299" r:id="rId56"/>
    <p:sldId id="306" r:id="rId57"/>
    <p:sldId id="301" r:id="rId58"/>
    <p:sldId id="307" r:id="rId59"/>
    <p:sldId id="300" r:id="rId60"/>
    <p:sldId id="308" r:id="rId61"/>
    <p:sldId id="310" r:id="rId62"/>
    <p:sldId id="311" r:id="rId63"/>
    <p:sldId id="312" r:id="rId64"/>
    <p:sldId id="313" r:id="rId65"/>
    <p:sldId id="323" r:id="rId66"/>
    <p:sldId id="325" r:id="rId67"/>
    <p:sldId id="326" r:id="rId68"/>
    <p:sldId id="327" r:id="rId69"/>
    <p:sldId id="324" r:id="rId70"/>
  </p:sldIdLst>
  <p:sldSz cx="12192000" cy="6858000"/>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6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96" y="-13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400" cap="small"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0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0" y="81643"/>
            <a:ext cx="1428750" cy="1428750"/>
          </a:xfrm>
          <a:prstGeom prst="rect">
            <a:avLst/>
          </a:prstGeom>
        </p:spPr>
      </p:pic>
    </p:spTree>
    <p:extLst>
      <p:ext uri="{BB962C8B-B14F-4D97-AF65-F5344CB8AC3E}">
        <p14:creationId xmlns:p14="http://schemas.microsoft.com/office/powerpoint/2010/main" val="424496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small" baseline="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8424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6330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10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88419" y="166687"/>
            <a:ext cx="9665381" cy="1325563"/>
          </a:xfrm>
        </p:spPr>
        <p:txBody>
          <a:bodyPr/>
          <a:lstStyle/>
          <a:p>
            <a:r>
              <a:rPr lang="en-US" dirty="0"/>
              <a:t>Click to edit Master title style</a:t>
            </a:r>
          </a:p>
        </p:txBody>
      </p:sp>
      <p:sp>
        <p:nvSpPr>
          <p:cNvPr id="3" name="Text Placeholder 2"/>
          <p:cNvSpPr>
            <a:spLocks noGrp="1"/>
          </p:cNvSpPr>
          <p:nvPr>
            <p:ph type="body" idx="1"/>
          </p:nvPr>
        </p:nvSpPr>
        <p:spPr>
          <a:xfrm>
            <a:off x="838200"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8200" y="2671762"/>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A4B344D-91C0-420D-98F7-806986F5CBC9}" type="datetimeFigureOut">
              <a:rPr lang="en-US" smtClean="0"/>
              <a:t>4/9/19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57ECF5E-318E-44BA-9FEB-DD17F3203558}" type="slidenum">
              <a:rPr lang="en-US" smtClean="0"/>
              <a:t>‹#›</a:t>
            </a:fld>
            <a:endParaRPr lang="en-US"/>
          </a:p>
        </p:txBody>
      </p:sp>
    </p:spTree>
    <p:extLst>
      <p:ext uri="{BB962C8B-B14F-4D97-AF65-F5344CB8AC3E}">
        <p14:creationId xmlns:p14="http://schemas.microsoft.com/office/powerpoint/2010/main" val="124784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568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930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88595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7" y="3673022"/>
            <a:ext cx="3932237" cy="21880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2041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4B344D-91C0-420D-98F7-806986F5CBC9}" type="datetimeFigureOut">
              <a:rPr lang="en-US" smtClean="0"/>
              <a:t>4/9/19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57ECF5E-318E-44BA-9FEB-DD17F3203558}" type="slidenum">
              <a:rPr lang="en-US" smtClean="0"/>
              <a:t>‹#›</a:t>
            </a:fld>
            <a:endParaRPr lang="en-US"/>
          </a:p>
        </p:txBody>
      </p:sp>
    </p:spTree>
    <p:extLst>
      <p:ext uri="{BB962C8B-B14F-4D97-AF65-F5344CB8AC3E}">
        <p14:creationId xmlns:p14="http://schemas.microsoft.com/office/powerpoint/2010/main" val="4080097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9185" y="133236"/>
            <a:ext cx="970461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49184" y="1825625"/>
            <a:ext cx="9704615"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5250" y="81643"/>
            <a:ext cx="1428750" cy="1428750"/>
          </a:xfrm>
          <a:prstGeom prst="rect">
            <a:avLst/>
          </a:prstGeom>
        </p:spPr>
      </p:pic>
    </p:spTree>
    <p:extLst>
      <p:ext uri="{BB962C8B-B14F-4D97-AF65-F5344CB8AC3E}">
        <p14:creationId xmlns:p14="http://schemas.microsoft.com/office/powerpoint/2010/main" val="2785175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Trajan Pro" panose="02020502050506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 Id="rId3" Type="http://schemas.openxmlformats.org/officeDocument/2006/relationships/image" Target="../media/image19.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898" y="-106784"/>
            <a:ext cx="12669795" cy="9790296"/>
          </a:xfrm>
          <a:prstGeom prst="rect">
            <a:avLst/>
          </a:prstGeom>
        </p:spPr>
      </p:pic>
    </p:spTree>
    <p:extLst>
      <p:ext uri="{BB962C8B-B14F-4D97-AF65-F5344CB8AC3E}">
        <p14:creationId xmlns:p14="http://schemas.microsoft.com/office/powerpoint/2010/main" val="271514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2027"/>
            <a:ext cx="12192000" cy="4572000"/>
          </a:xfrm>
          <a:prstGeom prst="rect">
            <a:avLst/>
          </a:prstGeom>
        </p:spPr>
      </p:pic>
    </p:spTree>
    <p:extLst>
      <p:ext uri="{BB962C8B-B14F-4D97-AF65-F5344CB8AC3E}">
        <p14:creationId xmlns:p14="http://schemas.microsoft.com/office/powerpoint/2010/main" val="84748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48070-DCD1-4D9D-B694-8A533B9105CF}"/>
              </a:ext>
            </a:extLst>
          </p:cNvPr>
          <p:cNvSpPr>
            <a:spLocks noGrp="1"/>
          </p:cNvSpPr>
          <p:nvPr>
            <p:ph type="title"/>
          </p:nvPr>
        </p:nvSpPr>
        <p:spPr/>
        <p:txBody>
          <a:bodyPr/>
          <a:lstStyle/>
          <a:p>
            <a:r>
              <a:rPr lang="en-US" dirty="0"/>
              <a:t>Council of Trent</a:t>
            </a:r>
          </a:p>
        </p:txBody>
      </p:sp>
      <p:sp>
        <p:nvSpPr>
          <p:cNvPr id="3" name="Content Placeholder 2">
            <a:extLst>
              <a:ext uri="{FF2B5EF4-FFF2-40B4-BE49-F238E27FC236}">
                <a16:creationId xmlns:a16="http://schemas.microsoft.com/office/drawing/2014/main" xmlns="" id="{A0CCFF21-CEF8-4E21-BD65-8EB48764C5A0}"/>
              </a:ext>
            </a:extLst>
          </p:cNvPr>
          <p:cNvSpPr>
            <a:spLocks noGrp="1"/>
          </p:cNvSpPr>
          <p:nvPr>
            <p:ph idx="1"/>
          </p:nvPr>
        </p:nvSpPr>
        <p:spPr/>
        <p:txBody>
          <a:bodyPr/>
          <a:lstStyle/>
          <a:p>
            <a:r>
              <a:rPr lang="en-US" sz="3200" dirty="0"/>
              <a:t>1545 - 1563</a:t>
            </a:r>
          </a:p>
          <a:p>
            <a:pPr marL="0" indent="0">
              <a:buNone/>
            </a:pPr>
            <a:r>
              <a:rPr lang="en-US" sz="3200" dirty="0"/>
              <a:t>Four Important Issues</a:t>
            </a:r>
          </a:p>
          <a:p>
            <a:pPr lvl="1"/>
            <a:r>
              <a:rPr lang="en-US" sz="3600" dirty="0"/>
              <a:t>Celibacy</a:t>
            </a:r>
          </a:p>
          <a:p>
            <a:pPr lvl="1"/>
            <a:r>
              <a:rPr lang="en-US" sz="3600" dirty="0"/>
              <a:t>Veneration of Images</a:t>
            </a:r>
          </a:p>
          <a:p>
            <a:pPr lvl="1"/>
            <a:r>
              <a:rPr lang="en-US" sz="3600" dirty="0"/>
              <a:t>Communion under Both Species</a:t>
            </a:r>
          </a:p>
          <a:p>
            <a:pPr lvl="1"/>
            <a:r>
              <a:rPr lang="en-US" sz="3600" dirty="0"/>
              <a:t>Vernacular in the Liturgy</a:t>
            </a:r>
          </a:p>
          <a:p>
            <a:pPr marL="0" indent="0">
              <a:buNone/>
            </a:pPr>
            <a:endParaRPr lang="en-US" dirty="0"/>
          </a:p>
        </p:txBody>
      </p:sp>
    </p:spTree>
    <p:extLst>
      <p:ext uri="{BB962C8B-B14F-4D97-AF65-F5344CB8AC3E}">
        <p14:creationId xmlns:p14="http://schemas.microsoft.com/office/powerpoint/2010/main" val="2919035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22560-3BAA-4B0B-80D0-9DF932F654FE}"/>
              </a:ext>
            </a:extLst>
          </p:cNvPr>
          <p:cNvSpPr>
            <a:spLocks noGrp="1"/>
          </p:cNvSpPr>
          <p:nvPr>
            <p:ph type="title"/>
          </p:nvPr>
        </p:nvSpPr>
        <p:spPr/>
        <p:txBody>
          <a:bodyPr/>
          <a:lstStyle/>
          <a:p>
            <a:r>
              <a:rPr lang="en-US" dirty="0"/>
              <a:t>Liturgical Principle</a:t>
            </a:r>
          </a:p>
        </p:txBody>
      </p:sp>
      <p:sp>
        <p:nvSpPr>
          <p:cNvPr id="3" name="Content Placeholder 2">
            <a:extLst>
              <a:ext uri="{FF2B5EF4-FFF2-40B4-BE49-F238E27FC236}">
                <a16:creationId xmlns:a16="http://schemas.microsoft.com/office/drawing/2014/main" xmlns="" id="{E76023D0-BA11-4153-A82B-02588086CC3D}"/>
              </a:ext>
            </a:extLst>
          </p:cNvPr>
          <p:cNvSpPr>
            <a:spLocks noGrp="1"/>
          </p:cNvSpPr>
          <p:nvPr>
            <p:ph idx="1"/>
          </p:nvPr>
        </p:nvSpPr>
        <p:spPr/>
        <p:txBody>
          <a:bodyPr>
            <a:normAutofit/>
          </a:bodyPr>
          <a:lstStyle/>
          <a:p>
            <a:pPr marL="0" indent="0" algn="ctr">
              <a:buNone/>
            </a:pPr>
            <a:r>
              <a:rPr lang="en-US" sz="6600" dirty="0"/>
              <a:t>“The Church did not begin in 1964 nor did the rich patrimony of its Liturgy.”</a:t>
            </a:r>
          </a:p>
          <a:p>
            <a:pPr marL="0" indent="0" algn="ctr">
              <a:buNone/>
            </a:pPr>
            <a:endParaRPr lang="en-US" sz="1400" dirty="0"/>
          </a:p>
          <a:p>
            <a:pPr marL="0" indent="0" algn="r">
              <a:buNone/>
            </a:pPr>
            <a:r>
              <a:rPr lang="en-US" sz="4000" dirty="0"/>
              <a:t>- Msgr. G O’Connor</a:t>
            </a:r>
          </a:p>
        </p:txBody>
      </p:sp>
    </p:spTree>
    <p:extLst>
      <p:ext uri="{BB962C8B-B14F-4D97-AF65-F5344CB8AC3E}">
        <p14:creationId xmlns:p14="http://schemas.microsoft.com/office/powerpoint/2010/main" val="165443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48070-DCD1-4D9D-B694-8A533B9105CF}"/>
              </a:ext>
            </a:extLst>
          </p:cNvPr>
          <p:cNvSpPr>
            <a:spLocks noGrp="1"/>
          </p:cNvSpPr>
          <p:nvPr>
            <p:ph type="title"/>
          </p:nvPr>
        </p:nvSpPr>
        <p:spPr/>
        <p:txBody>
          <a:bodyPr/>
          <a:lstStyle/>
          <a:p>
            <a:r>
              <a:rPr lang="en-US" dirty="0"/>
              <a:t>Second Vatican Council</a:t>
            </a:r>
          </a:p>
        </p:txBody>
      </p:sp>
      <p:sp>
        <p:nvSpPr>
          <p:cNvPr id="3" name="Content Placeholder 2">
            <a:extLst>
              <a:ext uri="{FF2B5EF4-FFF2-40B4-BE49-F238E27FC236}">
                <a16:creationId xmlns:a16="http://schemas.microsoft.com/office/drawing/2014/main" xmlns="" id="{A0CCFF21-CEF8-4E21-BD65-8EB48764C5A0}"/>
              </a:ext>
            </a:extLst>
          </p:cNvPr>
          <p:cNvSpPr>
            <a:spLocks noGrp="1"/>
          </p:cNvSpPr>
          <p:nvPr>
            <p:ph idx="1"/>
          </p:nvPr>
        </p:nvSpPr>
        <p:spPr/>
        <p:txBody>
          <a:bodyPr/>
          <a:lstStyle/>
          <a:p>
            <a:r>
              <a:rPr lang="en-US" sz="3200" dirty="0"/>
              <a:t>Liturgical Movement – Started in 1850s</a:t>
            </a:r>
          </a:p>
          <a:p>
            <a:r>
              <a:rPr lang="en-US" sz="3200" dirty="0"/>
              <a:t>Pope St. Pius X – Sacred Music</a:t>
            </a:r>
          </a:p>
          <a:p>
            <a:r>
              <a:rPr lang="en-US" sz="3200" dirty="0"/>
              <a:t>Pope Pius XII – Holy Week, Reform of the Breviary, Psalter, Mediator Dei 1947</a:t>
            </a:r>
          </a:p>
          <a:p>
            <a:r>
              <a:rPr lang="en-US" sz="3200" dirty="0"/>
              <a:t>Pope St. John XXIII 1960 Calendar and 1962 Missal</a:t>
            </a:r>
          </a:p>
          <a:p>
            <a:pPr marL="0" indent="0">
              <a:buNone/>
            </a:pPr>
            <a:endParaRPr lang="en-US" dirty="0"/>
          </a:p>
        </p:txBody>
      </p:sp>
    </p:spTree>
    <p:extLst>
      <p:ext uri="{BB962C8B-B14F-4D97-AF65-F5344CB8AC3E}">
        <p14:creationId xmlns:p14="http://schemas.microsoft.com/office/powerpoint/2010/main" val="19634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248070-DCD1-4D9D-B694-8A533B9105CF}"/>
              </a:ext>
            </a:extLst>
          </p:cNvPr>
          <p:cNvSpPr>
            <a:spLocks noGrp="1"/>
          </p:cNvSpPr>
          <p:nvPr>
            <p:ph type="title"/>
          </p:nvPr>
        </p:nvSpPr>
        <p:spPr/>
        <p:txBody>
          <a:bodyPr/>
          <a:lstStyle/>
          <a:p>
            <a:r>
              <a:rPr lang="en-US" dirty="0"/>
              <a:t>Second Vatican Council</a:t>
            </a:r>
          </a:p>
        </p:txBody>
      </p:sp>
      <p:sp>
        <p:nvSpPr>
          <p:cNvPr id="3" name="Content Placeholder 2">
            <a:extLst>
              <a:ext uri="{FF2B5EF4-FFF2-40B4-BE49-F238E27FC236}">
                <a16:creationId xmlns:a16="http://schemas.microsoft.com/office/drawing/2014/main" xmlns="" id="{A0CCFF21-CEF8-4E21-BD65-8EB48764C5A0}"/>
              </a:ext>
            </a:extLst>
          </p:cNvPr>
          <p:cNvSpPr>
            <a:spLocks noGrp="1"/>
          </p:cNvSpPr>
          <p:nvPr>
            <p:ph idx="1"/>
          </p:nvPr>
        </p:nvSpPr>
        <p:spPr/>
        <p:txBody>
          <a:bodyPr/>
          <a:lstStyle/>
          <a:p>
            <a:r>
              <a:rPr lang="en-US" i="1" dirty="0" err="1"/>
              <a:t>Sacrosanctum</a:t>
            </a:r>
            <a:r>
              <a:rPr lang="en-US" i="1" dirty="0"/>
              <a:t> </a:t>
            </a:r>
            <a:r>
              <a:rPr lang="en-US" i="1" dirty="0" err="1"/>
              <a:t>Concilium</a:t>
            </a:r>
            <a:r>
              <a:rPr lang="en-US" i="1" dirty="0"/>
              <a:t> </a:t>
            </a:r>
            <a:r>
              <a:rPr lang="en-US" dirty="0"/>
              <a:t>– 4 December 1963</a:t>
            </a:r>
          </a:p>
          <a:p>
            <a:r>
              <a:rPr lang="en-US" dirty="0"/>
              <a:t>Motu Proprio </a:t>
            </a:r>
            <a:r>
              <a:rPr lang="en-US" i="1" dirty="0" err="1"/>
              <a:t>Sacram</a:t>
            </a:r>
            <a:r>
              <a:rPr lang="en-US" i="1" dirty="0"/>
              <a:t> </a:t>
            </a:r>
            <a:r>
              <a:rPr lang="en-US" i="1" dirty="0" err="1"/>
              <a:t>Liturgiam</a:t>
            </a:r>
            <a:r>
              <a:rPr lang="en-US" i="1" dirty="0"/>
              <a:t> </a:t>
            </a:r>
            <a:r>
              <a:rPr lang="en-US" dirty="0"/>
              <a:t>25 January 1964</a:t>
            </a:r>
          </a:p>
          <a:p>
            <a:r>
              <a:rPr lang="en-US" dirty="0" err="1"/>
              <a:t>Consilium</a:t>
            </a:r>
            <a:r>
              <a:rPr lang="en-US" dirty="0"/>
              <a:t> Ad </a:t>
            </a:r>
            <a:r>
              <a:rPr lang="en-US" dirty="0" err="1"/>
              <a:t>Exsequendam</a:t>
            </a:r>
            <a:r>
              <a:rPr lang="en-US" dirty="0"/>
              <a:t> </a:t>
            </a:r>
            <a:r>
              <a:rPr lang="en-US" dirty="0" err="1"/>
              <a:t>Consitutionem</a:t>
            </a:r>
            <a:r>
              <a:rPr lang="en-US" dirty="0"/>
              <a:t> de Sacra </a:t>
            </a:r>
            <a:r>
              <a:rPr lang="en-US" dirty="0" err="1"/>
              <a:t>Liturgia</a:t>
            </a:r>
            <a:endParaRPr lang="en-US" dirty="0"/>
          </a:p>
          <a:p>
            <a:r>
              <a:rPr lang="en-US" dirty="0"/>
              <a:t>First Instruction (of five)</a:t>
            </a:r>
          </a:p>
          <a:p>
            <a:r>
              <a:rPr lang="en-US" dirty="0"/>
              <a:t>Inter </a:t>
            </a:r>
            <a:r>
              <a:rPr lang="en-US" dirty="0" err="1"/>
              <a:t>Oecumenici</a:t>
            </a:r>
            <a:r>
              <a:rPr lang="en-US" dirty="0"/>
              <a:t> – On the Orderly Carrying Out of the Constitution on the Liturgy, 26 September 1964</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688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465284-2A0F-4982-9878-3487923AFD75}"/>
              </a:ext>
            </a:extLst>
          </p:cNvPr>
          <p:cNvSpPr>
            <a:spLocks noGrp="1"/>
          </p:cNvSpPr>
          <p:nvPr>
            <p:ph type="title"/>
          </p:nvPr>
        </p:nvSpPr>
        <p:spPr/>
        <p:txBody>
          <a:bodyPr/>
          <a:lstStyle/>
          <a:p>
            <a:r>
              <a:rPr lang="en-US" dirty="0"/>
              <a:t>Second Vatican Council</a:t>
            </a:r>
          </a:p>
        </p:txBody>
      </p:sp>
      <p:sp>
        <p:nvSpPr>
          <p:cNvPr id="3" name="Content Placeholder 2">
            <a:extLst>
              <a:ext uri="{FF2B5EF4-FFF2-40B4-BE49-F238E27FC236}">
                <a16:creationId xmlns:a16="http://schemas.microsoft.com/office/drawing/2014/main" xmlns="" id="{2D7268DB-079C-40E8-92B7-FBCAC0522E5F}"/>
              </a:ext>
            </a:extLst>
          </p:cNvPr>
          <p:cNvSpPr>
            <a:spLocks noGrp="1"/>
          </p:cNvSpPr>
          <p:nvPr>
            <p:ph idx="1"/>
          </p:nvPr>
        </p:nvSpPr>
        <p:spPr/>
        <p:txBody>
          <a:bodyPr>
            <a:normAutofit lnSpcReduction="10000"/>
          </a:bodyPr>
          <a:lstStyle/>
          <a:p>
            <a:r>
              <a:rPr lang="en-US" i="1" dirty="0"/>
              <a:t>Tres </a:t>
            </a:r>
            <a:r>
              <a:rPr lang="en-US" i="1" dirty="0" err="1"/>
              <a:t>abhinc</a:t>
            </a:r>
            <a:r>
              <a:rPr lang="en-US" i="1" dirty="0"/>
              <a:t> </a:t>
            </a:r>
            <a:r>
              <a:rPr lang="en-US" i="1" dirty="0" err="1"/>
              <a:t>annos</a:t>
            </a:r>
            <a:r>
              <a:rPr lang="en-US" i="1" dirty="0"/>
              <a:t> </a:t>
            </a:r>
            <a:r>
              <a:rPr lang="en-US" dirty="0"/>
              <a:t>(4 May 1967), which established further adaptation of the Order of Mass.</a:t>
            </a:r>
          </a:p>
          <a:p>
            <a:r>
              <a:rPr lang="en-US" i="1" dirty="0" err="1"/>
              <a:t>Liturgicae</a:t>
            </a:r>
            <a:r>
              <a:rPr lang="en-US" i="1" dirty="0"/>
              <a:t> </a:t>
            </a:r>
            <a:r>
              <a:rPr lang="en-US" i="1" dirty="0" err="1"/>
              <a:t>instaurationes</a:t>
            </a:r>
            <a:r>
              <a:rPr lang="en-US" i="1" dirty="0"/>
              <a:t> </a:t>
            </a:r>
            <a:r>
              <a:rPr lang="en-US" dirty="0"/>
              <a:t>(5 September 1970), which contained directives regarding the central role of the Bishop in the renewal of the Liturgy in all the dioceses.</a:t>
            </a:r>
          </a:p>
          <a:p>
            <a:r>
              <a:rPr lang="en-US" i="1" dirty="0" err="1"/>
              <a:t>Varietates</a:t>
            </a:r>
            <a:r>
              <a:rPr lang="en-US" i="1" dirty="0"/>
              <a:t> </a:t>
            </a:r>
            <a:r>
              <a:rPr lang="en-US" i="1" dirty="0" err="1"/>
              <a:t>legitimae</a:t>
            </a:r>
            <a:r>
              <a:rPr lang="en-US" i="1" dirty="0"/>
              <a:t> </a:t>
            </a:r>
            <a:r>
              <a:rPr lang="en-US" dirty="0"/>
              <a:t>(28 January 1994), which treated the difficult questions about the Roman Liturgy and </a:t>
            </a:r>
            <a:r>
              <a:rPr lang="en-US" dirty="0" err="1"/>
              <a:t>inculteration</a:t>
            </a:r>
            <a:r>
              <a:rPr lang="en-US" dirty="0"/>
              <a:t>.</a:t>
            </a:r>
          </a:p>
          <a:p>
            <a:r>
              <a:rPr lang="en-US" dirty="0"/>
              <a:t>The fifth was more recent and concerned the translation of liturgical texts.</a:t>
            </a:r>
          </a:p>
          <a:p>
            <a:r>
              <a:rPr lang="pt-BR" i="1" dirty="0"/>
              <a:t>Liturgiam Authenticam </a:t>
            </a:r>
            <a:r>
              <a:rPr lang="pt-BR" dirty="0"/>
              <a:t>(28 March 2001)</a:t>
            </a:r>
            <a:endParaRPr lang="en-US" dirty="0"/>
          </a:p>
        </p:txBody>
      </p:sp>
    </p:spTree>
    <p:extLst>
      <p:ext uri="{BB962C8B-B14F-4D97-AF65-F5344CB8AC3E}">
        <p14:creationId xmlns:p14="http://schemas.microsoft.com/office/powerpoint/2010/main" val="387775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Active Participation	</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p:txBody>
          <a:bodyPr>
            <a:normAutofit fontScale="77500" lnSpcReduction="20000"/>
          </a:bodyPr>
          <a:lstStyle/>
          <a:p>
            <a:pPr marL="0" indent="0">
              <a:buNone/>
            </a:pPr>
            <a:endParaRPr lang="en-US" b="1" i="1" dirty="0"/>
          </a:p>
          <a:p>
            <a:pPr marL="0" indent="0" algn="ctr">
              <a:buNone/>
            </a:pPr>
            <a:r>
              <a:rPr lang="en-US" b="1" cap="small" dirty="0"/>
              <a:t>Times Mentioned in </a:t>
            </a:r>
            <a:r>
              <a:rPr lang="en-US" b="1" i="1" cap="small" dirty="0" err="1"/>
              <a:t>Sacrosanctum</a:t>
            </a:r>
            <a:r>
              <a:rPr lang="en-US" b="1" i="1" cap="small" dirty="0"/>
              <a:t> </a:t>
            </a:r>
            <a:r>
              <a:rPr lang="en-US" b="1" i="1" cap="small" dirty="0" err="1"/>
              <a:t>Concilium</a:t>
            </a:r>
            <a:endParaRPr lang="en-US" b="1" i="1" cap="small" dirty="0"/>
          </a:p>
          <a:p>
            <a:pPr marL="0" indent="0">
              <a:buNone/>
            </a:pPr>
            <a:endParaRPr lang="en-US" b="1" i="1" dirty="0"/>
          </a:p>
          <a:p>
            <a:pPr marL="0" indent="0">
              <a:buNone/>
            </a:pPr>
            <a:r>
              <a:rPr lang="en-US" b="1" i="1" dirty="0"/>
              <a:t>Active Participation			12</a:t>
            </a:r>
          </a:p>
          <a:p>
            <a:pPr marL="0" indent="0">
              <a:buNone/>
            </a:pPr>
            <a:endParaRPr lang="en-US" b="1" i="1" dirty="0"/>
          </a:p>
          <a:p>
            <a:pPr marL="0" indent="0">
              <a:buNone/>
            </a:pPr>
            <a:r>
              <a:rPr lang="en-US" b="1" i="1" dirty="0"/>
              <a:t>Sacrifice				9</a:t>
            </a:r>
          </a:p>
          <a:p>
            <a:pPr marL="0" indent="0">
              <a:buNone/>
            </a:pPr>
            <a:endParaRPr lang="en-US" b="1" i="1" dirty="0"/>
          </a:p>
          <a:p>
            <a:pPr marL="0" indent="0">
              <a:buNone/>
            </a:pPr>
            <a:r>
              <a:rPr lang="en-US" b="1" i="1" dirty="0"/>
              <a:t>Meal					0</a:t>
            </a:r>
          </a:p>
          <a:p>
            <a:pPr marL="0" indent="0">
              <a:buNone/>
            </a:pPr>
            <a:endParaRPr lang="en-US" b="1" i="1" dirty="0"/>
          </a:p>
          <a:p>
            <a:pPr marL="0" indent="0">
              <a:buNone/>
            </a:pPr>
            <a:r>
              <a:rPr lang="en-US" b="1" i="1" dirty="0"/>
              <a:t>Mass					44</a:t>
            </a:r>
          </a:p>
          <a:p>
            <a:pPr marL="0" indent="0">
              <a:buNone/>
            </a:pPr>
            <a:endParaRPr lang="en-US" b="1" i="1" dirty="0"/>
          </a:p>
          <a:p>
            <a:pPr marL="0" indent="0">
              <a:buNone/>
            </a:pPr>
            <a:r>
              <a:rPr lang="en-US" b="1" i="1" dirty="0"/>
              <a:t>Eucharist				12</a:t>
            </a:r>
            <a:endParaRPr lang="en-US" dirty="0"/>
          </a:p>
        </p:txBody>
      </p:sp>
    </p:spTree>
    <p:extLst>
      <p:ext uri="{BB962C8B-B14F-4D97-AF65-F5344CB8AC3E}">
        <p14:creationId xmlns:p14="http://schemas.microsoft.com/office/powerpoint/2010/main" val="340214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Active Participation	</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a:xfrm>
            <a:off x="1649184" y="1825625"/>
            <a:ext cx="9704615" cy="4351338"/>
          </a:xfrm>
        </p:spPr>
        <p:txBody>
          <a:bodyPr>
            <a:normAutofit fontScale="85000" lnSpcReduction="10000"/>
          </a:bodyPr>
          <a:lstStyle/>
          <a:p>
            <a:pPr marL="0" indent="0" algn="just">
              <a:buNone/>
            </a:pPr>
            <a:r>
              <a:rPr lang="en-US" sz="3900" dirty="0"/>
              <a:t>“After Vatican II some people unfortunately thought that they had to be creative. As I’ve said more than once, I have never understood why people who have never manifested the slightest creativity in any other aspect of their human existence all of the sudden think they’re Shakespeare or Mozart when it comes to the liturgy. That’s sheer arrogance.”</a:t>
            </a:r>
          </a:p>
          <a:p>
            <a:pPr marL="0" indent="0">
              <a:buNone/>
            </a:pPr>
            <a:endParaRPr lang="en-US" dirty="0"/>
          </a:p>
          <a:p>
            <a:pPr algn="r">
              <a:buFontTx/>
              <a:buChar char="-"/>
            </a:pPr>
            <a:r>
              <a:rPr lang="en-US" i="1" dirty="0"/>
              <a:t>Robert Taft SJ</a:t>
            </a:r>
          </a:p>
          <a:p>
            <a:pPr marL="0" indent="0" algn="r">
              <a:buNone/>
            </a:pPr>
            <a:r>
              <a:rPr lang="en-US" i="1" dirty="0"/>
              <a:t>U.S. Catholic December 2009 </a:t>
            </a:r>
          </a:p>
        </p:txBody>
      </p:sp>
    </p:spTree>
    <p:extLst>
      <p:ext uri="{BB962C8B-B14F-4D97-AF65-F5344CB8AC3E}">
        <p14:creationId xmlns:p14="http://schemas.microsoft.com/office/powerpoint/2010/main" val="269507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Active Participation	</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p:txBody>
          <a:bodyPr>
            <a:normAutofit fontScale="92500"/>
          </a:bodyPr>
          <a:lstStyle/>
          <a:p>
            <a:pPr marL="0" indent="0">
              <a:buNone/>
            </a:pPr>
            <a:endParaRPr lang="en-US" b="1" i="1" dirty="0"/>
          </a:p>
          <a:p>
            <a:pPr marL="0" indent="0" algn="just">
              <a:buNone/>
            </a:pPr>
            <a:r>
              <a:rPr lang="en-US" sz="4000" dirty="0"/>
              <a:t>“What you get out of the liturgy is the privilege of glorifying almighty God. If you think it’s about you, stay at home. It’s not about you. It is for you, but it’s not about you.”</a:t>
            </a:r>
          </a:p>
          <a:p>
            <a:pPr marL="0" indent="0">
              <a:buNone/>
            </a:pPr>
            <a:endParaRPr lang="en-US" dirty="0"/>
          </a:p>
          <a:p>
            <a:pPr algn="r">
              <a:buFontTx/>
              <a:buChar char="-"/>
            </a:pPr>
            <a:r>
              <a:rPr lang="en-US" i="1" dirty="0"/>
              <a:t>Robert Taft SJ</a:t>
            </a:r>
          </a:p>
          <a:p>
            <a:pPr marL="0" indent="0" algn="r">
              <a:buNone/>
            </a:pPr>
            <a:r>
              <a:rPr lang="en-US" i="1" dirty="0"/>
              <a:t>U.S. Catholic December 2009 </a:t>
            </a:r>
          </a:p>
        </p:txBody>
      </p:sp>
    </p:spTree>
    <p:extLst>
      <p:ext uri="{BB962C8B-B14F-4D97-AF65-F5344CB8AC3E}">
        <p14:creationId xmlns:p14="http://schemas.microsoft.com/office/powerpoint/2010/main" val="156208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Active Participation	</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p:txBody>
          <a:bodyPr>
            <a:normAutofit/>
          </a:bodyPr>
          <a:lstStyle/>
          <a:p>
            <a:pPr marL="0" indent="0">
              <a:buNone/>
            </a:pPr>
            <a:endParaRPr lang="en-US" b="1" i="1" dirty="0"/>
          </a:p>
          <a:p>
            <a:pPr marL="0" indent="0" algn="just">
              <a:buNone/>
            </a:pPr>
            <a:r>
              <a:rPr lang="en-US" sz="4000" dirty="0"/>
              <a:t>“Intense effort must be brought to bear on the agreement between of the </a:t>
            </a:r>
            <a:r>
              <a:rPr lang="en-US" sz="4000" i="1" dirty="0" err="1"/>
              <a:t>lex</a:t>
            </a:r>
            <a:r>
              <a:rPr lang="en-US" sz="4000" i="1" dirty="0"/>
              <a:t> </a:t>
            </a:r>
            <a:r>
              <a:rPr lang="en-US" sz="4000" i="1" dirty="0" err="1"/>
              <a:t>orandi</a:t>
            </a:r>
            <a:r>
              <a:rPr lang="en-US" sz="4000" i="1" dirty="0"/>
              <a:t> </a:t>
            </a:r>
            <a:r>
              <a:rPr lang="en-US" sz="4000" dirty="0"/>
              <a:t>with the </a:t>
            </a:r>
            <a:r>
              <a:rPr lang="en-US" sz="4000" i="1" dirty="0" err="1"/>
              <a:t>lex</a:t>
            </a:r>
            <a:r>
              <a:rPr lang="en-US" sz="4000" i="1" dirty="0"/>
              <a:t> </a:t>
            </a:r>
            <a:r>
              <a:rPr lang="en-US" sz="4000" i="1" dirty="0" err="1"/>
              <a:t>credendi</a:t>
            </a:r>
            <a:r>
              <a:rPr lang="en-US" sz="4000" dirty="0"/>
              <a:t>, so that in its meaning prayer preserves the riches of dogma.”</a:t>
            </a:r>
          </a:p>
          <a:p>
            <a:pPr marL="0" indent="0">
              <a:buNone/>
            </a:pPr>
            <a:endParaRPr lang="en-US" dirty="0"/>
          </a:p>
          <a:p>
            <a:pPr algn="r">
              <a:buFontTx/>
              <a:buChar char="-"/>
            </a:pPr>
            <a:r>
              <a:rPr lang="en-US" dirty="0"/>
              <a:t>Pope St. Paul VI</a:t>
            </a:r>
          </a:p>
          <a:p>
            <a:pPr marL="0" indent="0" algn="r">
              <a:buNone/>
            </a:pPr>
            <a:r>
              <a:rPr lang="en-US" i="1" dirty="0"/>
              <a:t>Address to the </a:t>
            </a:r>
            <a:r>
              <a:rPr lang="en-US" i="1" dirty="0" err="1"/>
              <a:t>Consilium</a:t>
            </a:r>
            <a:r>
              <a:rPr lang="en-US" i="1" dirty="0"/>
              <a:t> 13 October 1966</a:t>
            </a:r>
            <a:endParaRPr lang="en-US" dirty="0"/>
          </a:p>
        </p:txBody>
      </p:sp>
    </p:spTree>
    <p:extLst>
      <p:ext uri="{BB962C8B-B14F-4D97-AF65-F5344CB8AC3E}">
        <p14:creationId xmlns:p14="http://schemas.microsoft.com/office/powerpoint/2010/main" val="312704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Msgr. Gerard O’Connor</a:t>
            </a:r>
          </a:p>
        </p:txBody>
      </p:sp>
      <p:sp>
        <p:nvSpPr>
          <p:cNvPr id="3" name="Subtitle 2"/>
          <p:cNvSpPr>
            <a:spLocks noGrp="1"/>
          </p:cNvSpPr>
          <p:nvPr>
            <p:ph type="subTitle" idx="1"/>
          </p:nvPr>
        </p:nvSpPr>
        <p:spPr>
          <a:xfrm>
            <a:off x="1524000" y="3602038"/>
            <a:ext cx="9144000" cy="567290"/>
          </a:xfrm>
        </p:spPr>
        <p:txBody>
          <a:bodyPr>
            <a:normAutofit fontScale="92500" lnSpcReduction="10000"/>
          </a:bodyPr>
          <a:lstStyle/>
          <a:p>
            <a:r>
              <a:rPr lang="en-US" dirty="0"/>
              <a:t>Director of the Office of Divine Worship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5247" y="4358798"/>
            <a:ext cx="3326789" cy="1142144"/>
          </a:xfrm>
          <a:prstGeom prst="rect">
            <a:avLst/>
          </a:prstGeom>
        </p:spPr>
      </p:pic>
    </p:spTree>
    <p:extLst>
      <p:ext uri="{BB962C8B-B14F-4D97-AF65-F5344CB8AC3E}">
        <p14:creationId xmlns:p14="http://schemas.microsoft.com/office/powerpoint/2010/main" val="1820931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Liturgical Principles</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a:xfrm>
            <a:off x="1649184" y="1458799"/>
            <a:ext cx="9704615" cy="4718164"/>
          </a:xfrm>
        </p:spPr>
        <p:txBody>
          <a:bodyPr>
            <a:normAutofit/>
          </a:bodyPr>
          <a:lstStyle/>
          <a:p>
            <a:pPr marL="0" indent="0">
              <a:buNone/>
            </a:pPr>
            <a:r>
              <a:rPr lang="en-US" b="1" i="1" dirty="0"/>
              <a:t>General Norms</a:t>
            </a:r>
          </a:p>
          <a:p>
            <a:pPr marL="0" indent="0">
              <a:buNone/>
            </a:pPr>
            <a:r>
              <a:rPr lang="en-US" dirty="0"/>
              <a:t>1. Regulation of the sacred liturgy depends solely on the authority of the Church, that is, on the Apostolic See and, as laws may determine, on the bishop. </a:t>
            </a:r>
          </a:p>
          <a:p>
            <a:pPr marL="0" indent="0" algn="just">
              <a:buNone/>
            </a:pPr>
            <a:r>
              <a:rPr lang="en-US" dirty="0"/>
              <a:t>2. In virtue of power conceded by the law, the regulation of the liturgy within certain defined limits belongs also to various kinds of competent territorial bodies of bishops legitimately established. </a:t>
            </a:r>
          </a:p>
          <a:p>
            <a:pPr marL="0" indent="0" algn="just">
              <a:buNone/>
            </a:pPr>
            <a:r>
              <a:rPr lang="en-US" dirty="0"/>
              <a:t>3. Therefore no other person, even if he be a priest, may add, remove, or change anything in the liturgy on his own authority.</a:t>
            </a:r>
          </a:p>
          <a:p>
            <a:pPr marL="0" indent="0" algn="r">
              <a:buNone/>
            </a:pPr>
            <a:r>
              <a:rPr lang="en-US" dirty="0"/>
              <a:t>[</a:t>
            </a:r>
            <a:r>
              <a:rPr lang="en-US" i="1" dirty="0" err="1"/>
              <a:t>Sacrosanctum</a:t>
            </a:r>
            <a:r>
              <a:rPr lang="en-US" i="1" dirty="0"/>
              <a:t> </a:t>
            </a:r>
            <a:r>
              <a:rPr lang="en-US" i="1" dirty="0" err="1"/>
              <a:t>Concilium</a:t>
            </a:r>
            <a:r>
              <a:rPr lang="en-US" dirty="0"/>
              <a:t> 22]</a:t>
            </a:r>
          </a:p>
        </p:txBody>
      </p:sp>
    </p:spTree>
    <p:extLst>
      <p:ext uri="{BB962C8B-B14F-4D97-AF65-F5344CB8AC3E}">
        <p14:creationId xmlns:p14="http://schemas.microsoft.com/office/powerpoint/2010/main" val="3074059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 of the ALH</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9" y="-2897659"/>
            <a:ext cx="12867502" cy="12867502"/>
          </a:xfrm>
          <a:prstGeom prst="rect">
            <a:avLst/>
          </a:prstGeom>
        </p:spPr>
      </p:pic>
      <p:sp>
        <p:nvSpPr>
          <p:cNvPr id="5" name="Rectangle 4"/>
          <p:cNvSpPr/>
          <p:nvPr/>
        </p:nvSpPr>
        <p:spPr>
          <a:xfrm>
            <a:off x="2553729" y="2065831"/>
            <a:ext cx="6820930" cy="2339546"/>
          </a:xfrm>
          <a:prstGeom prst="rect">
            <a:avLst/>
          </a:prstGeom>
          <a:solidFill>
            <a:srgbClr val="166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53729" y="2912439"/>
            <a:ext cx="6820930" cy="646331"/>
          </a:xfrm>
          <a:prstGeom prst="rect">
            <a:avLst/>
          </a:prstGeom>
          <a:noFill/>
        </p:spPr>
        <p:txBody>
          <a:bodyPr wrap="square" rtlCol="0">
            <a:spAutoFit/>
          </a:bodyPr>
          <a:lstStyle/>
          <a:p>
            <a:pPr algn="ctr"/>
            <a:r>
              <a:rPr lang="en-US" sz="3600" dirty="0">
                <a:solidFill>
                  <a:schemeClr val="bg1"/>
                </a:solidFill>
                <a:latin typeface="Trajan Pro" panose="02020502050506020301" pitchFamily="18" charset="0"/>
              </a:rPr>
              <a:t>An Outline of the ALH</a:t>
            </a:r>
          </a:p>
        </p:txBody>
      </p:sp>
    </p:spTree>
    <p:extLst>
      <p:ext uri="{BB962C8B-B14F-4D97-AF65-F5344CB8AC3E}">
        <p14:creationId xmlns:p14="http://schemas.microsoft.com/office/powerpoint/2010/main" val="2823421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From the Archbishop</a:t>
            </a:r>
          </a:p>
        </p:txBody>
      </p:sp>
      <p:sp>
        <p:nvSpPr>
          <p:cNvPr id="3" name="Content Placeholder 2"/>
          <p:cNvSpPr>
            <a:spLocks noGrp="1"/>
          </p:cNvSpPr>
          <p:nvPr>
            <p:ph idx="1"/>
          </p:nvPr>
        </p:nvSpPr>
        <p:spPr/>
        <p:txBody>
          <a:bodyPr>
            <a:normAutofit lnSpcReduction="10000"/>
          </a:bodyPr>
          <a:lstStyle/>
          <a:p>
            <a:pPr marL="0" indent="0" algn="just">
              <a:buNone/>
            </a:pPr>
            <a:r>
              <a:rPr lang="en-US" dirty="0"/>
              <a:t>This Archdiocesan Liturgical Handbook is intended to serve as a guide to many of the aspects of the life of our diocese and our parishes that concern the celebration of the Sacred Liturgy and the understanding of the faith it expresses. </a:t>
            </a:r>
          </a:p>
          <a:p>
            <a:pPr marL="0" indent="0" algn="just">
              <a:buNone/>
            </a:pPr>
            <a:endParaRPr lang="en-US" dirty="0"/>
          </a:p>
          <a:p>
            <a:pPr marL="0" indent="0" algn="just">
              <a:buNone/>
            </a:pPr>
            <a:r>
              <a:rPr lang="en-US" dirty="0"/>
              <a:t>This Archdiocesan Liturgical Handbook is intended to be a living document which guides and steers the liturgical praxis within our Archdiocese, as such it will be updated on a regular basis according to the additions, modifications and revisions to the Rites of the Church and the documents issued from the Holy See pertaining to the Sacred Liturgy.   </a:t>
            </a:r>
          </a:p>
          <a:p>
            <a:pPr marL="0" indent="0">
              <a:buNone/>
            </a:pPr>
            <a:endParaRPr lang="en-US" dirty="0"/>
          </a:p>
        </p:txBody>
      </p:sp>
    </p:spTree>
    <p:extLst>
      <p:ext uri="{BB962C8B-B14F-4D97-AF65-F5344CB8AC3E}">
        <p14:creationId xmlns:p14="http://schemas.microsoft.com/office/powerpoint/2010/main" val="381044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Letter From the Archbishop</a:t>
            </a:r>
          </a:p>
        </p:txBody>
      </p:sp>
      <p:sp>
        <p:nvSpPr>
          <p:cNvPr id="3" name="Content Placeholder 2"/>
          <p:cNvSpPr>
            <a:spLocks noGrp="1"/>
          </p:cNvSpPr>
          <p:nvPr>
            <p:ph idx="1"/>
          </p:nvPr>
        </p:nvSpPr>
        <p:spPr/>
        <p:txBody>
          <a:bodyPr>
            <a:normAutofit lnSpcReduction="10000"/>
          </a:bodyPr>
          <a:lstStyle/>
          <a:p>
            <a:pPr marL="0" indent="0" algn="just">
              <a:buNone/>
            </a:pPr>
            <a:r>
              <a:rPr lang="en-US" dirty="0"/>
              <a:t>It goes without saying that pastors and those with formal responsibilities in the Archdiocese will implement the norms, policies and preferred practice contained here as a conscientious duty. When this involves introducing changes in previous practice, pastors should be patient in carefully and loyally explaining to the faithful the theology and reasons underlying these changes.</a:t>
            </a:r>
          </a:p>
          <a:p>
            <a:pPr marL="0" indent="0" algn="just">
              <a:buNone/>
            </a:pPr>
            <a:endParaRPr lang="en-US" dirty="0"/>
          </a:p>
          <a:p>
            <a:pPr marL="0" indent="0" algn="just">
              <a:buNone/>
            </a:pPr>
            <a:r>
              <a:rPr lang="en-US" dirty="0"/>
              <a:t>I call to mind a sentence of St. John Paul II, from his 2003 Encyclical Letter on the Most Holy Eucharist, where he writes “The Eucharist is too great a gift to tolerate ambiguity and depreciation” (</a:t>
            </a:r>
            <a:r>
              <a:rPr lang="en-US" i="1" dirty="0"/>
              <a:t>Ecclesia de </a:t>
            </a:r>
            <a:r>
              <a:rPr lang="en-US" i="1" dirty="0" err="1"/>
              <a:t>Eucharistia</a:t>
            </a:r>
            <a:r>
              <a:rPr lang="en-US" dirty="0"/>
              <a:t>, 10). </a:t>
            </a:r>
          </a:p>
        </p:txBody>
      </p:sp>
    </p:spTree>
    <p:extLst>
      <p:ext uri="{BB962C8B-B14F-4D97-AF65-F5344CB8AC3E}">
        <p14:creationId xmlns:p14="http://schemas.microsoft.com/office/powerpoint/2010/main" val="2419930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54659"/>
            <a:ext cx="12192000" cy="4572000"/>
          </a:xfrm>
          <a:prstGeom prst="rect">
            <a:avLst/>
          </a:prstGeom>
        </p:spPr>
      </p:pic>
    </p:spTree>
    <p:extLst>
      <p:ext uri="{BB962C8B-B14F-4D97-AF65-F5344CB8AC3E}">
        <p14:creationId xmlns:p14="http://schemas.microsoft.com/office/powerpoint/2010/main" val="225392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Preamble</a:t>
            </a:r>
            <a:br>
              <a:rPr lang="en-US" dirty="0"/>
            </a:br>
            <a:r>
              <a:rPr lang="en-US" dirty="0"/>
              <a:t>A Panorama of Faith </a:t>
            </a:r>
            <a:br>
              <a:rPr lang="en-US" dirty="0"/>
            </a:br>
            <a:r>
              <a:rPr lang="en-US" dirty="0"/>
              <a:t>in the Sacraments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42263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Preamble</a:t>
            </a:r>
          </a:p>
        </p:txBody>
      </p:sp>
      <p:sp>
        <p:nvSpPr>
          <p:cNvPr id="3" name="Content Placeholder 2"/>
          <p:cNvSpPr>
            <a:spLocks noGrp="1"/>
          </p:cNvSpPr>
          <p:nvPr>
            <p:ph idx="1"/>
          </p:nvPr>
        </p:nvSpPr>
        <p:spPr/>
        <p:txBody>
          <a:bodyPr>
            <a:normAutofit lnSpcReduction="10000"/>
          </a:bodyPr>
          <a:lstStyle/>
          <a:p>
            <a:pPr marL="0" indent="0" algn="ctr">
              <a:buNone/>
            </a:pPr>
            <a:r>
              <a:rPr lang="en-US" sz="4400" i="1" dirty="0" err="1"/>
              <a:t>Sacramentum</a:t>
            </a:r>
            <a:r>
              <a:rPr lang="en-US" sz="4400" i="1" dirty="0"/>
              <a:t> </a:t>
            </a:r>
            <a:r>
              <a:rPr lang="en-US" sz="4400" i="1" dirty="0" err="1"/>
              <a:t>Caritatis</a:t>
            </a:r>
            <a:r>
              <a:rPr lang="en-US" sz="4400" i="1" dirty="0"/>
              <a:t> </a:t>
            </a:r>
            <a:r>
              <a:rPr lang="en-US" sz="4400" dirty="0"/>
              <a:t>– Pope Benedict XVI</a:t>
            </a:r>
          </a:p>
          <a:p>
            <a:pPr marL="0" indent="0" algn="ctr">
              <a:buNone/>
            </a:pPr>
            <a:r>
              <a:rPr lang="en-US" sz="4400" dirty="0"/>
              <a:t> </a:t>
            </a:r>
          </a:p>
          <a:p>
            <a:pPr marL="0" indent="0" algn="ctr">
              <a:buNone/>
            </a:pPr>
            <a:r>
              <a:rPr lang="en-US" sz="3600" dirty="0"/>
              <a:t>Post-</a:t>
            </a:r>
            <a:r>
              <a:rPr lang="en-US" sz="3600" dirty="0" err="1"/>
              <a:t>synodal</a:t>
            </a:r>
            <a:r>
              <a:rPr lang="en-US" sz="3600" dirty="0"/>
              <a:t> Apostolic Exhortation of </a:t>
            </a:r>
          </a:p>
          <a:p>
            <a:pPr marL="0" indent="0" algn="ctr">
              <a:buNone/>
            </a:pPr>
            <a:r>
              <a:rPr lang="en-US" sz="3600" dirty="0"/>
              <a:t>the Holy Father</a:t>
            </a:r>
            <a:br>
              <a:rPr lang="en-US" sz="3600" dirty="0"/>
            </a:br>
            <a:r>
              <a:rPr lang="en-US" sz="3600" dirty="0"/>
              <a:t>on the Eucharist as the Source and Summit of the Church’s Life and Mission</a:t>
            </a:r>
          </a:p>
          <a:p>
            <a:pPr marL="0" indent="0" algn="r">
              <a:buNone/>
            </a:pPr>
            <a:r>
              <a:rPr lang="en-US" sz="2400" i="1" dirty="0"/>
              <a:t>- 22 February 2007</a:t>
            </a:r>
          </a:p>
        </p:txBody>
      </p:sp>
    </p:spTree>
    <p:extLst>
      <p:ext uri="{BB962C8B-B14F-4D97-AF65-F5344CB8AC3E}">
        <p14:creationId xmlns:p14="http://schemas.microsoft.com/office/powerpoint/2010/main" val="3305906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1665" y="1762897"/>
            <a:ext cx="9144000" cy="3748216"/>
          </a:xfrm>
        </p:spPr>
        <p:txBody>
          <a:bodyPr>
            <a:normAutofit fontScale="90000"/>
          </a:bodyPr>
          <a:lstStyle/>
          <a:p>
            <a:r>
              <a:rPr lang="en-US" sz="2800" dirty="0">
                <a:latin typeface="Garamond" panose="02020404030301010803" pitchFamily="18" charset="0"/>
              </a:rPr>
              <a:t>The mystery of the Eucharist is the great “mystery of faith,” “the sum and summary of our faith,” “a mystery of Trinitarian love,… in which we are called by grace to participate.” In fact, “God is a perfect communion of love between Father, Son and Holy Spirit” and “it is in Christ, who died and rose again, and in the outpouring of the Holy Spirit, given without measure (cf. </a:t>
            </a:r>
            <a:r>
              <a:rPr lang="en-US" sz="2800" i="1" dirty="0" err="1">
                <a:latin typeface="Garamond" panose="02020404030301010803" pitchFamily="18" charset="0"/>
              </a:rPr>
              <a:t>Jn</a:t>
            </a:r>
            <a:r>
              <a:rPr lang="en-US" sz="2800" i="1" dirty="0">
                <a:latin typeface="Garamond" panose="02020404030301010803" pitchFamily="18" charset="0"/>
              </a:rPr>
              <a:t> </a:t>
            </a:r>
            <a:r>
              <a:rPr lang="en-US" sz="2800" dirty="0">
                <a:latin typeface="Garamond" panose="02020404030301010803" pitchFamily="18" charset="0"/>
              </a:rPr>
              <a:t>3:34), that we have become sharers of God’s inmost life.” </a:t>
            </a:r>
            <a:r>
              <a:rPr lang="en-US" sz="1600" dirty="0"/>
              <a:t/>
            </a:r>
            <a:br>
              <a:rPr lang="en-US" sz="1600" dirty="0"/>
            </a:br>
            <a:endParaRPr lang="en-US" sz="1600" dirty="0">
              <a:latin typeface="Garamond" panose="02020404030301010803" pitchFamily="18" charset="0"/>
            </a:endParaRPr>
          </a:p>
        </p:txBody>
      </p:sp>
    </p:spTree>
    <p:extLst>
      <p:ext uri="{BB962C8B-B14F-4D97-AF65-F5344CB8AC3E}">
        <p14:creationId xmlns:p14="http://schemas.microsoft.com/office/powerpoint/2010/main" val="1035385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1665" y="1762897"/>
            <a:ext cx="9144000" cy="3748216"/>
          </a:xfrm>
        </p:spPr>
        <p:txBody>
          <a:bodyPr>
            <a:normAutofit fontScale="90000"/>
          </a:bodyPr>
          <a:lstStyle/>
          <a:p>
            <a:r>
              <a:rPr lang="en-US" sz="4000" dirty="0">
                <a:latin typeface="Garamond" panose="02020404030301010803" pitchFamily="18" charset="0"/>
              </a:rPr>
              <a:t>Yet there is another great command, the very greatest, given at the Last Supper, “do this in memory of me,” by which “he asks us to respond to his gift and to make it sacramentally present.” This, as we have already seen, is the entire program for our life and work, </a:t>
            </a:r>
            <a:br>
              <a:rPr lang="en-US" sz="4000" dirty="0">
                <a:latin typeface="Garamond" panose="02020404030301010803" pitchFamily="18" charset="0"/>
              </a:rPr>
            </a:br>
            <a:r>
              <a:rPr lang="en-US" sz="4000" dirty="0">
                <a:latin typeface="Garamond" panose="02020404030301010803" pitchFamily="18" charset="0"/>
              </a:rPr>
              <a:t>embracing all the rest.</a:t>
            </a:r>
            <a:r>
              <a:rPr lang="en-US" sz="4000" cap="all" dirty="0">
                <a:latin typeface="Garamond" panose="02020404030301010803" pitchFamily="18" charset="0"/>
              </a:rPr>
              <a:t> </a:t>
            </a:r>
            <a:r>
              <a:rPr lang="en-US" sz="2800" dirty="0"/>
              <a:t/>
            </a:r>
            <a:br>
              <a:rPr lang="en-US" sz="2800" dirty="0"/>
            </a:br>
            <a:endParaRPr lang="en-US" sz="1600" dirty="0"/>
          </a:p>
        </p:txBody>
      </p:sp>
    </p:spTree>
    <p:extLst>
      <p:ext uri="{BB962C8B-B14F-4D97-AF65-F5344CB8AC3E}">
        <p14:creationId xmlns:p14="http://schemas.microsoft.com/office/powerpoint/2010/main" val="417201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 of the ALH</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9" y="-2897659"/>
            <a:ext cx="12867502" cy="12867502"/>
          </a:xfrm>
          <a:prstGeom prst="rect">
            <a:avLst/>
          </a:prstGeom>
        </p:spPr>
      </p:pic>
      <p:sp>
        <p:nvSpPr>
          <p:cNvPr id="5" name="Rectangle 4"/>
          <p:cNvSpPr/>
          <p:nvPr/>
        </p:nvSpPr>
        <p:spPr>
          <a:xfrm>
            <a:off x="2273644" y="2432265"/>
            <a:ext cx="7858897" cy="2339546"/>
          </a:xfrm>
          <a:prstGeom prst="rect">
            <a:avLst/>
          </a:prstGeom>
          <a:solidFill>
            <a:srgbClr val="166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78227" y="2909798"/>
            <a:ext cx="8872152" cy="1200329"/>
          </a:xfrm>
          <a:prstGeom prst="rect">
            <a:avLst/>
          </a:prstGeom>
          <a:noFill/>
        </p:spPr>
        <p:txBody>
          <a:bodyPr wrap="square" rtlCol="0">
            <a:spAutoFit/>
          </a:bodyPr>
          <a:lstStyle/>
          <a:p>
            <a:pPr algn="ctr"/>
            <a:r>
              <a:rPr lang="en-US" sz="3600" dirty="0">
                <a:solidFill>
                  <a:schemeClr val="bg1"/>
                </a:solidFill>
                <a:latin typeface="Trajan Pro" panose="02020502050506020301" pitchFamily="18" charset="0"/>
              </a:rPr>
              <a:t>Part One</a:t>
            </a:r>
          </a:p>
          <a:p>
            <a:pPr algn="ctr"/>
            <a:r>
              <a:rPr lang="en-US" sz="3600" dirty="0">
                <a:solidFill>
                  <a:schemeClr val="bg1"/>
                </a:solidFill>
                <a:latin typeface="Trajan Pro" panose="02020502050506020301" pitchFamily="18" charset="0"/>
              </a:rPr>
              <a:t>The Most Holy Eucharist</a:t>
            </a:r>
          </a:p>
        </p:txBody>
      </p:sp>
    </p:spTree>
    <p:extLst>
      <p:ext uri="{BB962C8B-B14F-4D97-AF65-F5344CB8AC3E}">
        <p14:creationId xmlns:p14="http://schemas.microsoft.com/office/powerpoint/2010/main" val="157188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21708"/>
            <a:ext cx="12191998" cy="4571999"/>
          </a:xfrm>
          <a:prstGeom prst="rect">
            <a:avLst/>
          </a:prstGeom>
        </p:spPr>
      </p:pic>
    </p:spTree>
    <p:extLst>
      <p:ext uri="{BB962C8B-B14F-4D97-AF65-F5344CB8AC3E}">
        <p14:creationId xmlns:p14="http://schemas.microsoft.com/office/powerpoint/2010/main" val="366907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lnSpcReduction="10000"/>
          </a:bodyPr>
          <a:lstStyle/>
          <a:p>
            <a:pPr marL="0" indent="0" algn="just">
              <a:buNone/>
            </a:pPr>
            <a:r>
              <a:rPr lang="en-US" dirty="0"/>
              <a:t>The Most Holy Eucharist, “stands at the center of the Church’s life”, since it truly “contains the Church’s entire spiritual wealth: Christ himself, our Passover and Living Bread.” “The Church has received the Eucharist from Christ her Lord not as one gift -however precious - among so many others, but as the gift</a:t>
            </a:r>
            <a:r>
              <a:rPr lang="en-US" i="1" dirty="0"/>
              <a:t> par excellence</a:t>
            </a:r>
            <a:r>
              <a:rPr lang="en-US" dirty="0"/>
              <a:t>, for it is the gift of himself, of his person in his sacred humanity, as well as the gift of his saving work.” That surpassing gift of the Eucharist is where the Church draws her life, the dynamic force of all her activity and her whole sense of purpose and direction. As the Second Vatican Council proclaimed, the Eucharistic sacrifice is “the source and summit of the Christian life”. [1.1.1]</a:t>
            </a:r>
          </a:p>
          <a:p>
            <a:pPr marL="0" indent="0" algn="just">
              <a:buNone/>
            </a:pPr>
            <a:endParaRPr lang="en-US" dirty="0"/>
          </a:p>
        </p:txBody>
      </p:sp>
    </p:spTree>
    <p:extLst>
      <p:ext uri="{BB962C8B-B14F-4D97-AF65-F5344CB8AC3E}">
        <p14:creationId xmlns:p14="http://schemas.microsoft.com/office/powerpoint/2010/main" val="3503598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lnSpcReduction="10000"/>
          </a:bodyPr>
          <a:lstStyle/>
          <a:p>
            <a:pPr marL="0" indent="0" algn="just">
              <a:buNone/>
            </a:pPr>
            <a:r>
              <a:rPr lang="en-US" dirty="0"/>
              <a:t>The celebration of the Mass is the action of Christ and the People of God arrayed hierarchically. It is the center of the whole Christian life for the Church both universal and local, as well as for each of the faithful individually. In it is found the high point both of the action by which God sanctifies the world in Christ and of the worship that the human race offers to the Father, adoring him through Christ, the Son of God, in the Holy Spirit. In it, moreover, during the course of the year, the mysteries of redemption are recalled so as in some way to be made present. Furthermore, the other sacred actions and all the activities of the Christian life are bound up with it, flow from it, and are ordered to it. [1.1.2]</a:t>
            </a:r>
          </a:p>
          <a:p>
            <a:pPr marL="0" indent="0" algn="just">
              <a:buNone/>
            </a:pPr>
            <a:endParaRPr lang="en-US" dirty="0"/>
          </a:p>
        </p:txBody>
      </p:sp>
    </p:spTree>
    <p:extLst>
      <p:ext uri="{BB962C8B-B14F-4D97-AF65-F5344CB8AC3E}">
        <p14:creationId xmlns:p14="http://schemas.microsoft.com/office/powerpoint/2010/main" val="2383044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649184" y="1825625"/>
            <a:ext cx="9704615" cy="3883197"/>
          </a:xfrm>
        </p:spPr>
        <p:txBody>
          <a:bodyPr>
            <a:noAutofit/>
          </a:bodyPr>
          <a:lstStyle/>
          <a:p>
            <a:pPr marL="0" indent="0" algn="just">
              <a:buNone/>
            </a:pPr>
            <a:r>
              <a:rPr lang="en-US" sz="3200" dirty="0"/>
              <a:t>It is therefore of the greatest importance that the celebration of Holy Mass be so arranged that the sacred ministers and the faithful taking part in it, according to the proper state of each, may derive from it more abundantly those fruits for the sake of which Christ the Lord instituted the Eucharistic sacrifice of his Body and Blood and entrusted it to the Church, his beloved Bride, as the memorial of his Passion and Resurrection. [1.1.3]</a:t>
            </a:r>
          </a:p>
          <a:p>
            <a:pPr marL="0" indent="0" algn="just">
              <a:buNone/>
            </a:pPr>
            <a:endParaRPr lang="en-US" sz="3200" dirty="0"/>
          </a:p>
        </p:txBody>
      </p:sp>
    </p:spTree>
    <p:extLst>
      <p:ext uri="{BB962C8B-B14F-4D97-AF65-F5344CB8AC3E}">
        <p14:creationId xmlns:p14="http://schemas.microsoft.com/office/powerpoint/2010/main" val="1380982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Role of the Archbishop</a:t>
            </a:r>
          </a:p>
        </p:txBody>
      </p:sp>
      <p:sp>
        <p:nvSpPr>
          <p:cNvPr id="3" name="Content Placeholder 2"/>
          <p:cNvSpPr>
            <a:spLocks noGrp="1"/>
          </p:cNvSpPr>
          <p:nvPr>
            <p:ph idx="1"/>
          </p:nvPr>
        </p:nvSpPr>
        <p:spPr/>
        <p:txBody>
          <a:bodyPr/>
          <a:lstStyle/>
          <a:p>
            <a:pPr marL="0" indent="0" algn="just">
              <a:buNone/>
            </a:pPr>
            <a:r>
              <a:rPr lang="en-US" sz="4000" dirty="0"/>
              <a:t>However, every legitimate celebration of the Eucharist in the Archdiocese of Portland in Oregon without exception is directed by the Archbishop, either in person or through priests who are his helpers. [1.2.2]</a:t>
            </a:r>
          </a:p>
          <a:p>
            <a:endParaRPr lang="en-US" dirty="0"/>
          </a:p>
          <a:p>
            <a:pPr marL="0" indent="0">
              <a:buNone/>
            </a:pPr>
            <a:r>
              <a:rPr lang="en-US" dirty="0"/>
              <a:t>GIRM 92; LG 26, 28; SC 42.</a:t>
            </a:r>
          </a:p>
        </p:txBody>
      </p:sp>
    </p:spTree>
    <p:extLst>
      <p:ext uri="{BB962C8B-B14F-4D97-AF65-F5344CB8AC3E}">
        <p14:creationId xmlns:p14="http://schemas.microsoft.com/office/powerpoint/2010/main" val="3456868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Celebration of the Holy Eucharist</a:t>
            </a:r>
          </a:p>
        </p:txBody>
      </p:sp>
      <p:sp>
        <p:nvSpPr>
          <p:cNvPr id="4" name="Rectangle 1"/>
          <p:cNvSpPr>
            <a:spLocks noGrp="1" noChangeArrowheads="1"/>
          </p:cNvSpPr>
          <p:nvPr>
            <p:ph idx="1"/>
          </p:nvPr>
        </p:nvSpPr>
        <p:spPr bwMode="auto">
          <a:xfrm>
            <a:off x="1649184" y="2200801"/>
            <a:ext cx="6179897"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lvl="0" indent="0">
              <a:lnSpc>
                <a:spcPct val="100000"/>
              </a:lnSpc>
              <a:buNone/>
            </a:pPr>
            <a:r>
              <a:rPr lang="en-US" altLang="en-US" sz="3600" b="1" u="sng" dirty="0">
                <a:latin typeface="Garamond" panose="02020404030301010803" pitchFamily="18" charset="0"/>
                <a:ea typeface="Calibri" panose="020F0502020204030204" pitchFamily="34" charset="0"/>
                <a:cs typeface="Times New Roman" panose="02020603050405020304" pitchFamily="18" charset="0"/>
              </a:rPr>
              <a:t>C. The Faithful People</a:t>
            </a:r>
            <a:r>
              <a:rPr lang="en-US" altLang="en-US" sz="3600" dirty="0">
                <a:latin typeface="Garamond" panose="02020404030301010803" pitchFamily="18" charset="0"/>
                <a:ea typeface="Calibri" panose="020F0502020204030204" pitchFamily="34" charset="0"/>
                <a:cs typeface="Times New Roman" panose="02020603050405020304" pitchFamily="18" charset="0"/>
              </a:rPr>
              <a:t>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General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Movement and Posture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Genuflections and Bows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Other Gestures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Additional Gestures and Postures</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Silence</a:t>
            </a:r>
            <a:r>
              <a:rPr lang="en-US" altLang="en-US" sz="3200" b="1" dirty="0">
                <a:solidFill>
                  <a:srgbClr val="0563C1"/>
                </a:solidFill>
                <a:latin typeface="Garamond" panose="02020404030301010803"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09311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Celebration of the Holy Eucharist</a:t>
            </a:r>
          </a:p>
        </p:txBody>
      </p:sp>
      <p:sp>
        <p:nvSpPr>
          <p:cNvPr id="4" name="Rectangle 1"/>
          <p:cNvSpPr>
            <a:spLocks noGrp="1" noChangeArrowheads="1"/>
          </p:cNvSpPr>
          <p:nvPr>
            <p:ph idx="1"/>
          </p:nvPr>
        </p:nvSpPr>
        <p:spPr bwMode="auto">
          <a:xfrm>
            <a:off x="1649184" y="2200801"/>
            <a:ext cx="6179897"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lvl="0" indent="0">
              <a:lnSpc>
                <a:spcPct val="100000"/>
              </a:lnSpc>
              <a:buNone/>
            </a:pPr>
            <a:r>
              <a:rPr lang="en-US" altLang="en-US" sz="3600" b="1" u="sng" dirty="0">
                <a:latin typeface="Garamond" panose="02020404030301010803" pitchFamily="18" charset="0"/>
                <a:ea typeface="Calibri" panose="020F0502020204030204" pitchFamily="34" charset="0"/>
                <a:cs typeface="Times New Roman" panose="02020603050405020304" pitchFamily="18" charset="0"/>
              </a:rPr>
              <a:t>C. The Faithful People</a:t>
            </a:r>
            <a:r>
              <a:rPr lang="en-US" altLang="en-US" sz="3600" dirty="0">
                <a:latin typeface="Garamond" panose="02020404030301010803" pitchFamily="18" charset="0"/>
                <a:ea typeface="Calibri" panose="020F0502020204030204" pitchFamily="34" charset="0"/>
                <a:cs typeface="Times New Roman" panose="02020603050405020304" pitchFamily="18" charset="0"/>
              </a:rPr>
              <a:t>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General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Movement and Posture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Genuflections and Bows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Other Gestures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Additional Gestures and Postures</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Silence</a:t>
            </a:r>
            <a:r>
              <a:rPr lang="en-US" altLang="en-US" sz="3200" b="1" dirty="0">
                <a:solidFill>
                  <a:srgbClr val="0563C1"/>
                </a:solidFill>
                <a:latin typeface="Garamond" panose="02020404030301010803"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12649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collar shirt&#10;&#10;Description automatically generated">
            <a:extLst>
              <a:ext uri="{FF2B5EF4-FFF2-40B4-BE49-F238E27FC236}">
                <a16:creationId xmlns:a16="http://schemas.microsoft.com/office/drawing/2014/main" xmlns="" id="{B4A38C20-539B-45D1-8A59-C66D967F0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8151"/>
            <a:ext cx="12192000" cy="4572000"/>
          </a:xfrm>
          <a:prstGeom prst="rect">
            <a:avLst/>
          </a:prstGeom>
        </p:spPr>
      </p:pic>
    </p:spTree>
    <p:extLst>
      <p:ext uri="{BB962C8B-B14F-4D97-AF65-F5344CB8AC3E}">
        <p14:creationId xmlns:p14="http://schemas.microsoft.com/office/powerpoint/2010/main" val="2091081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185" y="133236"/>
            <a:ext cx="9704615" cy="1325563"/>
          </a:xfrm>
        </p:spPr>
        <p:txBody>
          <a:bodyPr/>
          <a:lstStyle/>
          <a:p>
            <a:r>
              <a:rPr lang="en-US"/>
              <a:t>Liturgical Principle</a:t>
            </a:r>
            <a:endParaRPr lang="en-US" dirty="0"/>
          </a:p>
        </p:txBody>
      </p:sp>
      <p:sp>
        <p:nvSpPr>
          <p:cNvPr id="3" name="Content Placeholder 2"/>
          <p:cNvSpPr>
            <a:spLocks noGrp="1"/>
          </p:cNvSpPr>
          <p:nvPr>
            <p:ph idx="1"/>
          </p:nvPr>
        </p:nvSpPr>
        <p:spPr>
          <a:xfrm>
            <a:off x="1649184" y="1825625"/>
            <a:ext cx="9704615" cy="4351338"/>
          </a:xfrm>
        </p:spPr>
        <p:txBody>
          <a:bodyPr>
            <a:normAutofit fontScale="92500"/>
          </a:bodyPr>
          <a:lstStyle/>
          <a:p>
            <a:pPr marL="0" indent="0" algn="just">
              <a:buNone/>
            </a:pPr>
            <a:r>
              <a:rPr lang="en-US" sz="4000" dirty="0"/>
              <a:t>Unless approved for the Universal Church by the Holy See or for the local Church by the competent Bishop’s Conference, other gestures and postures cannot be admitted to the Sacred Liturgy. Liturgical law is prescriptive in nature and therefore the absence of a prohibition does not allow for innovation. </a:t>
            </a:r>
          </a:p>
          <a:p>
            <a:pPr marL="0" indent="0" algn="r">
              <a:buNone/>
            </a:pPr>
            <a:r>
              <a:rPr lang="en-US" sz="3200" dirty="0"/>
              <a:t>[ALH 1.14.1]</a:t>
            </a:r>
          </a:p>
        </p:txBody>
      </p:sp>
    </p:spTree>
    <p:extLst>
      <p:ext uri="{BB962C8B-B14F-4D97-AF65-F5344CB8AC3E}">
        <p14:creationId xmlns:p14="http://schemas.microsoft.com/office/powerpoint/2010/main" val="42337300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18503"/>
            <a:ext cx="12192000" cy="4572000"/>
          </a:xfrm>
          <a:prstGeom prst="rect">
            <a:avLst/>
          </a:prstGeom>
        </p:spPr>
      </p:pic>
    </p:spTree>
    <p:extLst>
      <p:ext uri="{BB962C8B-B14F-4D97-AF65-F5344CB8AC3E}">
        <p14:creationId xmlns:p14="http://schemas.microsoft.com/office/powerpoint/2010/main" val="11143212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Celebration of the Holy Eucharist</a:t>
            </a:r>
          </a:p>
        </p:txBody>
      </p:sp>
      <p:sp>
        <p:nvSpPr>
          <p:cNvPr id="4" name="Rectangle 1"/>
          <p:cNvSpPr>
            <a:spLocks noGrp="1" noChangeArrowheads="1"/>
          </p:cNvSpPr>
          <p:nvPr>
            <p:ph idx="1"/>
          </p:nvPr>
        </p:nvSpPr>
        <p:spPr bwMode="auto">
          <a:xfrm>
            <a:off x="1649184" y="1954579"/>
            <a:ext cx="10522561"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lvl="0" indent="0">
              <a:lnSpc>
                <a:spcPct val="100000"/>
              </a:lnSpc>
              <a:buNone/>
            </a:pPr>
            <a:r>
              <a:rPr lang="en-US" altLang="en-US" sz="3600" b="1" u="sng" dirty="0">
                <a:latin typeface="Garamond" panose="02020404030301010803" pitchFamily="18" charset="0"/>
                <a:ea typeface="Calibri" panose="020F0502020204030204" pitchFamily="34" charset="0"/>
                <a:cs typeface="Times New Roman" panose="02020603050405020304" pitchFamily="18" charset="0"/>
              </a:rPr>
              <a:t>D. Ministries and Offices of Lay Faithful</a:t>
            </a:r>
            <a:r>
              <a:rPr lang="en-US" altLang="en-US" sz="3600" dirty="0">
                <a:latin typeface="Garamond" panose="02020404030301010803" pitchFamily="18" charset="0"/>
                <a:ea typeface="Calibri" panose="020F0502020204030204" pitchFamily="34" charset="0"/>
                <a:cs typeface="Times New Roman" panose="02020603050405020304" pitchFamily="18" charset="0"/>
              </a:rPr>
              <a:t>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Proper Understanding of Certain Roles of Faithful Laypeople</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Instituted Acolytes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Altar Servers</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Instituted Lectors	</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Readers	Extraordinary Ministers of Holy Communion</a:t>
            </a:r>
          </a:p>
          <a:p>
            <a:pPr marL="457200" lvl="1" indent="0">
              <a:lnSpc>
                <a:spcPct val="100000"/>
              </a:lnSpc>
              <a:buNone/>
            </a:pPr>
            <a:r>
              <a:rPr lang="en-US" altLang="en-US" sz="3200" dirty="0">
                <a:latin typeface="Garamond" panose="02020404030301010803" pitchFamily="18" charset="0"/>
                <a:ea typeface="Calibri" panose="020F0502020204030204" pitchFamily="34" charset="0"/>
                <a:cs typeface="Times New Roman" panose="02020603050405020304" pitchFamily="18" charset="0"/>
              </a:rPr>
              <a:t>Musicians, Singers, and Choir Members		</a:t>
            </a:r>
          </a:p>
          <a:p>
            <a:pPr marL="457200" lvl="1" indent="0">
              <a:lnSpc>
                <a:spcPct val="100000"/>
              </a:lnSpc>
              <a:buNone/>
            </a:pPr>
            <a:r>
              <a:rPr lang="en-US" altLang="en-US" sz="3200" b="1" dirty="0">
                <a:solidFill>
                  <a:srgbClr val="0563C1"/>
                </a:solidFill>
                <a:latin typeface="Garamond" panose="02020404030301010803"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0903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Genesis</a:t>
            </a:r>
          </a:p>
        </p:txBody>
      </p:sp>
      <p:sp>
        <p:nvSpPr>
          <p:cNvPr id="3" name="Content Placeholder 2"/>
          <p:cNvSpPr>
            <a:spLocks noGrp="1"/>
          </p:cNvSpPr>
          <p:nvPr>
            <p:ph idx="1"/>
          </p:nvPr>
        </p:nvSpPr>
        <p:spPr/>
        <p:txBody>
          <a:bodyPr/>
          <a:lstStyle/>
          <a:p>
            <a:r>
              <a:rPr lang="en-US" dirty="0"/>
              <a:t>Archbishop Sample</a:t>
            </a:r>
          </a:p>
          <a:p>
            <a:r>
              <a:rPr lang="en-US" dirty="0"/>
              <a:t>Survey of Other Dioceses</a:t>
            </a:r>
          </a:p>
          <a:p>
            <a:r>
              <a:rPr lang="en-US" dirty="0"/>
              <a:t>Desire for More Theology</a:t>
            </a:r>
          </a:p>
          <a:p>
            <a:r>
              <a:rPr lang="en-US" dirty="0"/>
              <a:t>Academic Sources &amp; References</a:t>
            </a:r>
          </a:p>
          <a:p>
            <a:r>
              <a:rPr lang="en-US" dirty="0"/>
              <a:t>Emphasis on the Holy Eucharist</a:t>
            </a:r>
          </a:p>
          <a:p>
            <a:r>
              <a:rPr lang="en-US" i="1" dirty="0" err="1"/>
              <a:t>Ars</a:t>
            </a:r>
            <a:r>
              <a:rPr lang="en-US" i="1" dirty="0"/>
              <a:t> </a:t>
            </a:r>
            <a:r>
              <a:rPr lang="en-US" i="1" dirty="0" err="1"/>
              <a:t>Celebrandi</a:t>
            </a:r>
            <a:endParaRPr lang="en-US" i="1"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2334033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2 - PONTIFICAL CELEBRATION OF THE EUCHARIST</a:t>
            </a:r>
          </a:p>
        </p:txBody>
      </p:sp>
      <p:sp>
        <p:nvSpPr>
          <p:cNvPr id="3" name="Content Placeholder 2"/>
          <p:cNvSpPr>
            <a:spLocks noGrp="1"/>
          </p:cNvSpPr>
          <p:nvPr>
            <p:ph idx="1"/>
          </p:nvPr>
        </p:nvSpPr>
        <p:spPr/>
        <p:txBody>
          <a:bodyPr>
            <a:normAutofit/>
          </a:bodyPr>
          <a:lstStyle/>
          <a:p>
            <a:pPr marL="0" indent="0" algn="just">
              <a:buNone/>
            </a:pPr>
            <a:r>
              <a:rPr lang="en-US" sz="3200" dirty="0"/>
              <a:t>As “the chief steward of the mysteries of God in the particular Church entrusted to his care,” the diocesan bishop is “the moderator, promoter, and guardian of the whole of its liturgical life.”  For “the bishop, endowed with the fullness of the Sacrament of Holy Orders, is ‘the steward of the grace of the High Priesthood’,  especially in the Most Holy Eucharist which he either himself offers or causes to be offered and by which the Church continually lives and grows.” [2.1.2]</a:t>
            </a:r>
          </a:p>
        </p:txBody>
      </p:sp>
    </p:spTree>
    <p:extLst>
      <p:ext uri="{BB962C8B-B14F-4D97-AF65-F5344CB8AC3E}">
        <p14:creationId xmlns:p14="http://schemas.microsoft.com/office/powerpoint/2010/main" val="3380896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2940"/>
            <a:ext cx="12213968" cy="4580238"/>
          </a:xfrm>
          <a:prstGeom prst="rect">
            <a:avLst/>
          </a:prstGeom>
        </p:spPr>
      </p:pic>
    </p:spTree>
    <p:extLst>
      <p:ext uri="{BB962C8B-B14F-4D97-AF65-F5344CB8AC3E}">
        <p14:creationId xmlns:p14="http://schemas.microsoft.com/office/powerpoint/2010/main" val="3886374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2 - PONTIFICAL CELEBRATION OF THE EUCHARIST</a:t>
            </a:r>
          </a:p>
        </p:txBody>
      </p:sp>
      <p:sp>
        <p:nvSpPr>
          <p:cNvPr id="3" name="Content Placeholder 2"/>
          <p:cNvSpPr>
            <a:spLocks noGrp="1"/>
          </p:cNvSpPr>
          <p:nvPr>
            <p:ph idx="1"/>
          </p:nvPr>
        </p:nvSpPr>
        <p:spPr/>
        <p:txBody>
          <a:bodyPr>
            <a:normAutofit/>
          </a:bodyPr>
          <a:lstStyle/>
          <a:p>
            <a:pPr marL="0" indent="0" algn="just">
              <a:buNone/>
            </a:pPr>
            <a:r>
              <a:rPr lang="en-US" sz="3600" dirty="0"/>
              <a:t>Indeed, the pre-eminent manifestation of the Church is found whenever the rites of Mass are celebrated “with the full and active participation of the entire holy People of God, joined in one act of prayer, at one altar at which the bishop presides”, surrounded by his priests and deacons.  [2.1.3]</a:t>
            </a:r>
          </a:p>
        </p:txBody>
      </p:sp>
    </p:spTree>
    <p:extLst>
      <p:ext uri="{BB962C8B-B14F-4D97-AF65-F5344CB8AC3E}">
        <p14:creationId xmlns:p14="http://schemas.microsoft.com/office/powerpoint/2010/main" val="1556145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3 - Sunday Parish Celebration of the Holy Eucharist</a:t>
            </a:r>
          </a:p>
        </p:txBody>
      </p:sp>
      <p:sp>
        <p:nvSpPr>
          <p:cNvPr id="3" name="Content Placeholder 2"/>
          <p:cNvSpPr>
            <a:spLocks noGrp="1"/>
          </p:cNvSpPr>
          <p:nvPr>
            <p:ph idx="1"/>
          </p:nvPr>
        </p:nvSpPr>
        <p:spPr/>
        <p:txBody>
          <a:bodyPr>
            <a:normAutofit/>
          </a:bodyPr>
          <a:lstStyle/>
          <a:p>
            <a:pPr marL="0" indent="0" algn="just">
              <a:buNone/>
            </a:pPr>
            <a:r>
              <a:rPr lang="en-US" sz="3200" dirty="0"/>
              <a:t>The celebration of the Mass is the action of Christ and the People of God hierarchically arrayed. It is the center of the whole Christian life for the Church both universal and local.  In it is found the high point both of the action by which God sanctifies the world in Christ and of the worship that the human race offers to the Father, adoring him through Christ, the Son of God, in the Holy Spirit. [3.1.2]</a:t>
            </a:r>
          </a:p>
        </p:txBody>
      </p:sp>
    </p:spTree>
    <p:extLst>
      <p:ext uri="{BB962C8B-B14F-4D97-AF65-F5344CB8AC3E}">
        <p14:creationId xmlns:p14="http://schemas.microsoft.com/office/powerpoint/2010/main" val="9499815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3 - Sunday Parish Celebration of the Holy Eucharist</a:t>
            </a:r>
          </a:p>
        </p:txBody>
      </p:sp>
      <p:sp>
        <p:nvSpPr>
          <p:cNvPr id="3" name="Content Placeholder 2"/>
          <p:cNvSpPr>
            <a:spLocks noGrp="1"/>
          </p:cNvSpPr>
          <p:nvPr>
            <p:ph idx="1"/>
          </p:nvPr>
        </p:nvSpPr>
        <p:spPr/>
        <p:txBody>
          <a:bodyPr>
            <a:normAutofit/>
          </a:bodyPr>
          <a:lstStyle/>
          <a:p>
            <a:pPr marL="0" indent="0" algn="just">
              <a:buNone/>
            </a:pPr>
            <a:r>
              <a:rPr lang="en-US" sz="3200" dirty="0"/>
              <a:t>Such a parish celebration of Holy Mass is in no way separate from the authority of the Archbishop but, like every legitimate celebration of the Eucharist in the Archdiocese of Portland in Oregon without exception, is directed by him, usually through the pastor and other priests who are the Archbishop’s helpers, but from time to time by the Archbishop in person. [3.1.5]</a:t>
            </a:r>
          </a:p>
        </p:txBody>
      </p:sp>
    </p:spTree>
    <p:extLst>
      <p:ext uri="{BB962C8B-B14F-4D97-AF65-F5344CB8AC3E}">
        <p14:creationId xmlns:p14="http://schemas.microsoft.com/office/powerpoint/2010/main" val="358969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9119"/>
            <a:ext cx="12192000" cy="4572000"/>
          </a:xfrm>
          <a:prstGeom prst="rect">
            <a:avLst/>
          </a:prstGeom>
        </p:spPr>
      </p:pic>
    </p:spTree>
    <p:extLst>
      <p:ext uri="{BB962C8B-B14F-4D97-AF65-F5344CB8AC3E}">
        <p14:creationId xmlns:p14="http://schemas.microsoft.com/office/powerpoint/2010/main" val="2125541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3 - Sunday Parish Celebration of the Holy Eucharist</a:t>
            </a:r>
          </a:p>
        </p:txBody>
      </p:sp>
      <p:sp>
        <p:nvSpPr>
          <p:cNvPr id="3" name="Content Placeholder 2"/>
          <p:cNvSpPr>
            <a:spLocks noGrp="1"/>
          </p:cNvSpPr>
          <p:nvPr>
            <p:ph idx="1"/>
          </p:nvPr>
        </p:nvSpPr>
        <p:spPr/>
        <p:txBody>
          <a:bodyPr>
            <a:normAutofit/>
          </a:bodyPr>
          <a:lstStyle/>
          <a:p>
            <a:pPr marL="0" indent="0" algn="just">
              <a:buNone/>
            </a:pPr>
            <a:r>
              <a:rPr lang="en-US" sz="4400" dirty="0"/>
              <a:t>The celebration of the Eucharist in Holy Mass is an action of Christ and the Church, the whole of the faithful people Christ Jesus has gathered to himself. [3.9.1]</a:t>
            </a:r>
          </a:p>
        </p:txBody>
      </p:sp>
    </p:spTree>
    <p:extLst>
      <p:ext uri="{BB962C8B-B14F-4D97-AF65-F5344CB8AC3E}">
        <p14:creationId xmlns:p14="http://schemas.microsoft.com/office/powerpoint/2010/main" val="67667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3 - Sunday Parish Celebration of the Holy Eucharist</a:t>
            </a:r>
          </a:p>
        </p:txBody>
      </p:sp>
      <p:sp>
        <p:nvSpPr>
          <p:cNvPr id="3" name="Content Placeholder 2"/>
          <p:cNvSpPr>
            <a:spLocks noGrp="1"/>
          </p:cNvSpPr>
          <p:nvPr>
            <p:ph idx="1"/>
          </p:nvPr>
        </p:nvSpPr>
        <p:spPr/>
        <p:txBody>
          <a:bodyPr>
            <a:normAutofit/>
          </a:bodyPr>
          <a:lstStyle/>
          <a:p>
            <a:pPr marL="0" indent="0" algn="just">
              <a:buNone/>
            </a:pPr>
            <a:r>
              <a:rPr lang="en-US" sz="4400" dirty="0"/>
              <a:t>Within this “Eucharistic community”, a solemn duty lies with the pastor “to see to it that the Most Holy Eucharist is the center of the parish congregation of faithful. [3.10.3 cf. CIC 528]</a:t>
            </a:r>
          </a:p>
        </p:txBody>
      </p:sp>
    </p:spTree>
    <p:extLst>
      <p:ext uri="{BB962C8B-B14F-4D97-AF65-F5344CB8AC3E}">
        <p14:creationId xmlns:p14="http://schemas.microsoft.com/office/powerpoint/2010/main" val="327703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4 - </a:t>
            </a:r>
            <a:br>
              <a:rPr lang="en-US" sz="3600" dirty="0"/>
            </a:br>
            <a:r>
              <a:rPr lang="en-US" sz="3600" dirty="0"/>
              <a:t>Reception of Holy Communion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sz="4400" dirty="0"/>
              <a:t>Full participation in the Eucharist takes place when the faithful receive Holy Communion, yet care must be taken lest they conclude that the mere fact of their being present during the liturgy gives them a right or obligation to receive Communion. Even when it is not possible to receive Communion, participation at Mass remains necessary, important, meaningful and fruitful. [4.1.1]</a:t>
            </a:r>
          </a:p>
        </p:txBody>
      </p:sp>
    </p:spTree>
    <p:extLst>
      <p:ext uri="{BB962C8B-B14F-4D97-AF65-F5344CB8AC3E}">
        <p14:creationId xmlns:p14="http://schemas.microsoft.com/office/powerpoint/2010/main" val="2348587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851454"/>
            <a:ext cx="12197493" cy="4574060"/>
          </a:xfrm>
          <a:prstGeom prst="rect">
            <a:avLst/>
          </a:prstGeom>
        </p:spPr>
      </p:pic>
    </p:spTree>
    <p:extLst>
      <p:ext uri="{BB962C8B-B14F-4D97-AF65-F5344CB8AC3E}">
        <p14:creationId xmlns:p14="http://schemas.microsoft.com/office/powerpoint/2010/main" val="3155315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ALH?</a:t>
            </a:r>
          </a:p>
        </p:txBody>
      </p:sp>
      <p:sp>
        <p:nvSpPr>
          <p:cNvPr id="3" name="Content Placeholder 2"/>
          <p:cNvSpPr>
            <a:spLocks noGrp="1"/>
          </p:cNvSpPr>
          <p:nvPr>
            <p:ph idx="1"/>
          </p:nvPr>
        </p:nvSpPr>
        <p:spPr/>
        <p:txBody>
          <a:bodyPr/>
          <a:lstStyle/>
          <a:p>
            <a:r>
              <a:rPr lang="en-US" dirty="0"/>
              <a:t>Theological Treatment of the Sacred Liturgy</a:t>
            </a:r>
          </a:p>
          <a:p>
            <a:r>
              <a:rPr lang="en-US" dirty="0"/>
              <a:t>Treatise on the Celebration Most Holy Eucharist</a:t>
            </a:r>
          </a:p>
          <a:p>
            <a:r>
              <a:rPr lang="en-US" dirty="0"/>
              <a:t>Description of the Various Rites of the Church</a:t>
            </a:r>
          </a:p>
          <a:p>
            <a:r>
              <a:rPr lang="en-US" dirty="0"/>
              <a:t>Collection of Norms, Legislation, Best Practice and Preferences</a:t>
            </a:r>
          </a:p>
          <a:p>
            <a:r>
              <a:rPr lang="en-US" dirty="0"/>
              <a:t>Universal Norms &amp; Local Norms</a:t>
            </a:r>
          </a:p>
          <a:p>
            <a:r>
              <a:rPr lang="en-US" dirty="0"/>
              <a:t>Vision for Liturgical Excellence </a:t>
            </a:r>
          </a:p>
        </p:txBody>
      </p:sp>
    </p:spTree>
    <p:extLst>
      <p:ext uri="{BB962C8B-B14F-4D97-AF65-F5344CB8AC3E}">
        <p14:creationId xmlns:p14="http://schemas.microsoft.com/office/powerpoint/2010/main" val="32277045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4 - </a:t>
            </a:r>
            <a:br>
              <a:rPr lang="en-US" sz="3600" dirty="0"/>
            </a:br>
            <a:r>
              <a:rPr lang="en-US" sz="3600" dirty="0"/>
              <a:t>Reception of Holy Communion</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sz="4400" dirty="0"/>
              <a:t>In order for Holy Communion under both species to be administered to the lay members of Christ’s faithful, due consideration should be given to the circumstances, as judged first of all by the Archbishop. The Holy See requires that it is to be completely excluded where even a small danger exists of the sacred species being profaned. [4.4.4]</a:t>
            </a:r>
          </a:p>
        </p:txBody>
      </p:sp>
    </p:spTree>
    <p:extLst>
      <p:ext uri="{BB962C8B-B14F-4D97-AF65-F5344CB8AC3E}">
        <p14:creationId xmlns:p14="http://schemas.microsoft.com/office/powerpoint/2010/main" val="19668257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5 - Reservation and Veneration of the Blessed Sacrament</a:t>
            </a:r>
          </a:p>
        </p:txBody>
      </p:sp>
      <p:sp>
        <p:nvSpPr>
          <p:cNvPr id="3" name="Content Placeholder 2"/>
          <p:cNvSpPr>
            <a:spLocks noGrp="1"/>
          </p:cNvSpPr>
          <p:nvPr>
            <p:ph idx="1"/>
          </p:nvPr>
        </p:nvSpPr>
        <p:spPr/>
        <p:txBody>
          <a:bodyPr>
            <a:normAutofit fontScale="62500" lnSpcReduction="20000"/>
          </a:bodyPr>
          <a:lstStyle/>
          <a:p>
            <a:pPr marL="0" indent="0" algn="just">
              <a:buNone/>
            </a:pPr>
            <a:r>
              <a:rPr lang="en-US" sz="4400" dirty="0"/>
              <a:t>The celebration of the Eucharist in the Sacrifice of the Mass is truly the origin and end of the worship given to the Eucharist outside the Mass. Furthermore the sacred species are reserved after Mass principally so that the faithful who cannot be present at Mass, above all the sick and those advanced in age, may be united by sacramental Communion to Christ and his Sacrifice which is offered in the Mass. [5.1.1]</a:t>
            </a:r>
          </a:p>
          <a:p>
            <a:pPr marL="0" indent="0" algn="just">
              <a:buNone/>
            </a:pPr>
            <a:endParaRPr lang="en-US" sz="4400" dirty="0"/>
          </a:p>
          <a:p>
            <a:pPr marL="0" indent="0" algn="just">
              <a:buNone/>
            </a:pPr>
            <a:r>
              <a:rPr lang="en-US" sz="4400" dirty="0"/>
              <a:t>In addition, this reservation also permits the practice of adoring this great Sacrament and offering it the worship due to God. Accordingly, forms of adoration that are not only private but also public and communitarian in nature, as established or approved by the Church herself, must be greatly promoted. [5.1.2]</a:t>
            </a:r>
          </a:p>
        </p:txBody>
      </p:sp>
    </p:spTree>
    <p:extLst>
      <p:ext uri="{BB962C8B-B14F-4D97-AF65-F5344CB8AC3E}">
        <p14:creationId xmlns:p14="http://schemas.microsoft.com/office/powerpoint/2010/main" val="3663357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Chapter 5 - Reservation and Veneration of the Blessed Sacrament</a:t>
            </a:r>
          </a:p>
        </p:txBody>
      </p:sp>
      <p:sp>
        <p:nvSpPr>
          <p:cNvPr id="3" name="Content Placeholder 2"/>
          <p:cNvSpPr>
            <a:spLocks noGrp="1"/>
          </p:cNvSpPr>
          <p:nvPr>
            <p:ph idx="1"/>
          </p:nvPr>
        </p:nvSpPr>
        <p:spPr/>
        <p:txBody>
          <a:bodyPr>
            <a:normAutofit fontScale="85000" lnSpcReduction="10000"/>
          </a:bodyPr>
          <a:lstStyle/>
          <a:p>
            <a:pPr marL="0" indent="0" algn="just">
              <a:buNone/>
            </a:pPr>
            <a:r>
              <a:rPr lang="en-US" sz="4400" dirty="0"/>
              <a:t>No one may carry the Most Holy Eucharist to his or her home, or to any other place contrary to the norm of law. It should also be borne in mind that removing or retaining the consecrated species for a sacrilegious purpose or casting them away are </a:t>
            </a:r>
            <a:r>
              <a:rPr lang="en-US" sz="4400" i="1" dirty="0" err="1"/>
              <a:t>graviora</a:t>
            </a:r>
            <a:r>
              <a:rPr lang="en-US" sz="4400" i="1" dirty="0"/>
              <a:t> </a:t>
            </a:r>
            <a:r>
              <a:rPr lang="en-US" sz="4400" i="1" dirty="0" err="1"/>
              <a:t>delicta</a:t>
            </a:r>
            <a:r>
              <a:rPr lang="en-US" sz="4400" i="1" dirty="0"/>
              <a:t> </a:t>
            </a:r>
            <a:r>
              <a:rPr lang="en-US" sz="4400" dirty="0"/>
              <a:t>(the most serious crimes), the absolution of which is reserved to the Congregation for the Doctrine of the Faith. [5.1.9]</a:t>
            </a:r>
          </a:p>
        </p:txBody>
      </p:sp>
    </p:spTree>
    <p:extLst>
      <p:ext uri="{BB962C8B-B14F-4D97-AF65-F5344CB8AC3E}">
        <p14:creationId xmlns:p14="http://schemas.microsoft.com/office/powerpoint/2010/main" val="225705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 of the ALH</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9" y="-2897659"/>
            <a:ext cx="12867502" cy="12867502"/>
          </a:xfrm>
          <a:prstGeom prst="rect">
            <a:avLst/>
          </a:prstGeom>
        </p:spPr>
      </p:pic>
      <p:sp>
        <p:nvSpPr>
          <p:cNvPr id="5" name="Rectangle 4"/>
          <p:cNvSpPr/>
          <p:nvPr/>
        </p:nvSpPr>
        <p:spPr>
          <a:xfrm>
            <a:off x="2273644" y="2432265"/>
            <a:ext cx="7858897" cy="2339546"/>
          </a:xfrm>
          <a:prstGeom prst="rect">
            <a:avLst/>
          </a:prstGeom>
          <a:solidFill>
            <a:srgbClr val="166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795848" y="2658929"/>
            <a:ext cx="8872152" cy="1754326"/>
          </a:xfrm>
          <a:prstGeom prst="rect">
            <a:avLst/>
          </a:prstGeom>
          <a:noFill/>
        </p:spPr>
        <p:txBody>
          <a:bodyPr wrap="square" rtlCol="0">
            <a:spAutoFit/>
          </a:bodyPr>
          <a:lstStyle/>
          <a:p>
            <a:pPr algn="ctr"/>
            <a:r>
              <a:rPr lang="en-US" sz="3600" dirty="0">
                <a:solidFill>
                  <a:schemeClr val="bg1"/>
                </a:solidFill>
                <a:latin typeface="Trajan Pro" panose="02020502050506020301" pitchFamily="18" charset="0"/>
              </a:rPr>
              <a:t>Part Two</a:t>
            </a:r>
          </a:p>
          <a:p>
            <a:pPr algn="ctr"/>
            <a:r>
              <a:rPr lang="en-US" sz="3600" dirty="0">
                <a:solidFill>
                  <a:schemeClr val="bg1"/>
                </a:solidFill>
                <a:latin typeface="Trajan Pro" panose="02020502050506020301" pitchFamily="18" charset="0"/>
              </a:rPr>
              <a:t>Sacraments Related to Christian initiation</a:t>
            </a:r>
          </a:p>
        </p:txBody>
      </p:sp>
    </p:spTree>
    <p:extLst>
      <p:ext uri="{BB962C8B-B14F-4D97-AF65-F5344CB8AC3E}">
        <p14:creationId xmlns:p14="http://schemas.microsoft.com/office/powerpoint/2010/main" val="916139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Two – Sacraments Related to Christian initiation</a:t>
            </a:r>
          </a:p>
        </p:txBody>
      </p:sp>
      <p:sp>
        <p:nvSpPr>
          <p:cNvPr id="3" name="Content Placeholder 2"/>
          <p:cNvSpPr>
            <a:spLocks noGrp="1"/>
          </p:cNvSpPr>
          <p:nvPr>
            <p:ph idx="1"/>
          </p:nvPr>
        </p:nvSpPr>
        <p:spPr/>
        <p:txBody>
          <a:bodyPr/>
          <a:lstStyle/>
          <a:p>
            <a:r>
              <a:rPr lang="en-US" dirty="0"/>
              <a:t>6. Christian Initiation of Adults and Children of Catechetical Age</a:t>
            </a:r>
          </a:p>
          <a:p>
            <a:r>
              <a:rPr lang="en-US" dirty="0"/>
              <a:t>7. Baptism of Infants</a:t>
            </a:r>
          </a:p>
          <a:p>
            <a:r>
              <a:rPr lang="en-US" dirty="0"/>
              <a:t>8. Penance</a:t>
            </a:r>
          </a:p>
          <a:p>
            <a:r>
              <a:rPr lang="en-US" dirty="0"/>
              <a:t>9. Confirmation</a:t>
            </a:r>
          </a:p>
          <a:p>
            <a:r>
              <a:rPr lang="en-US" dirty="0"/>
              <a:t>10. First Holy Communion of Children</a:t>
            </a:r>
          </a:p>
        </p:txBody>
      </p:sp>
    </p:spTree>
    <p:extLst>
      <p:ext uri="{BB962C8B-B14F-4D97-AF65-F5344CB8AC3E}">
        <p14:creationId xmlns:p14="http://schemas.microsoft.com/office/powerpoint/2010/main" val="1461632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 of the ALH</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9" y="-2897659"/>
            <a:ext cx="12867502" cy="12867502"/>
          </a:xfrm>
          <a:prstGeom prst="rect">
            <a:avLst/>
          </a:prstGeom>
        </p:spPr>
      </p:pic>
      <p:sp>
        <p:nvSpPr>
          <p:cNvPr id="5" name="Rectangle 4"/>
          <p:cNvSpPr/>
          <p:nvPr/>
        </p:nvSpPr>
        <p:spPr>
          <a:xfrm>
            <a:off x="2273644" y="2432265"/>
            <a:ext cx="7858897" cy="2339546"/>
          </a:xfrm>
          <a:prstGeom prst="rect">
            <a:avLst/>
          </a:prstGeom>
          <a:solidFill>
            <a:srgbClr val="166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78227" y="2909798"/>
            <a:ext cx="8872152" cy="1200329"/>
          </a:xfrm>
          <a:prstGeom prst="rect">
            <a:avLst/>
          </a:prstGeom>
          <a:noFill/>
        </p:spPr>
        <p:txBody>
          <a:bodyPr wrap="square" rtlCol="0">
            <a:spAutoFit/>
          </a:bodyPr>
          <a:lstStyle/>
          <a:p>
            <a:pPr algn="ctr"/>
            <a:r>
              <a:rPr lang="en-US" sz="3600" dirty="0">
                <a:solidFill>
                  <a:schemeClr val="bg1"/>
                </a:solidFill>
                <a:latin typeface="Trajan Pro" panose="02020502050506020301" pitchFamily="18" charset="0"/>
              </a:rPr>
              <a:t>Part Three</a:t>
            </a:r>
          </a:p>
          <a:p>
            <a:pPr algn="ctr"/>
            <a:r>
              <a:rPr lang="en-US" sz="3600" dirty="0">
                <a:solidFill>
                  <a:schemeClr val="bg1"/>
                </a:solidFill>
                <a:latin typeface="Trajan Pro" panose="02020502050506020301" pitchFamily="18" charset="0"/>
              </a:rPr>
              <a:t>Other Sacraments</a:t>
            </a:r>
          </a:p>
        </p:txBody>
      </p:sp>
    </p:spTree>
    <p:extLst>
      <p:ext uri="{BB962C8B-B14F-4D97-AF65-F5344CB8AC3E}">
        <p14:creationId xmlns:p14="http://schemas.microsoft.com/office/powerpoint/2010/main" val="209801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Three – </a:t>
            </a:r>
            <a:br>
              <a:rPr lang="en-US" dirty="0"/>
            </a:br>
            <a:r>
              <a:rPr lang="en-US" dirty="0"/>
              <a:t>Other Sacraments</a:t>
            </a:r>
          </a:p>
        </p:txBody>
      </p:sp>
      <p:sp>
        <p:nvSpPr>
          <p:cNvPr id="3" name="Content Placeholder 2"/>
          <p:cNvSpPr>
            <a:spLocks noGrp="1"/>
          </p:cNvSpPr>
          <p:nvPr>
            <p:ph idx="1"/>
          </p:nvPr>
        </p:nvSpPr>
        <p:spPr/>
        <p:txBody>
          <a:bodyPr/>
          <a:lstStyle/>
          <a:p>
            <a:r>
              <a:rPr lang="en-US" dirty="0"/>
              <a:t>11. Marriage</a:t>
            </a:r>
          </a:p>
          <a:p>
            <a:r>
              <a:rPr lang="en-US" dirty="0"/>
              <a:t>12. Anointing of the Sick</a:t>
            </a:r>
          </a:p>
        </p:txBody>
      </p:sp>
    </p:spTree>
    <p:extLst>
      <p:ext uri="{BB962C8B-B14F-4D97-AF65-F5344CB8AC3E}">
        <p14:creationId xmlns:p14="http://schemas.microsoft.com/office/powerpoint/2010/main" val="22762139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 of the ALH</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9" y="-2897659"/>
            <a:ext cx="12867502" cy="12867502"/>
          </a:xfrm>
          <a:prstGeom prst="rect">
            <a:avLst/>
          </a:prstGeom>
        </p:spPr>
      </p:pic>
      <p:sp>
        <p:nvSpPr>
          <p:cNvPr id="5" name="Rectangle 4"/>
          <p:cNvSpPr/>
          <p:nvPr/>
        </p:nvSpPr>
        <p:spPr>
          <a:xfrm>
            <a:off x="2273643" y="2617188"/>
            <a:ext cx="7858897" cy="2339546"/>
          </a:xfrm>
          <a:prstGeom prst="rect">
            <a:avLst/>
          </a:prstGeom>
          <a:solidFill>
            <a:srgbClr val="166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78227" y="2909798"/>
            <a:ext cx="8872152" cy="1754326"/>
          </a:xfrm>
          <a:prstGeom prst="rect">
            <a:avLst/>
          </a:prstGeom>
          <a:noFill/>
        </p:spPr>
        <p:txBody>
          <a:bodyPr wrap="square" rtlCol="0">
            <a:spAutoFit/>
          </a:bodyPr>
          <a:lstStyle/>
          <a:p>
            <a:pPr algn="ctr"/>
            <a:r>
              <a:rPr lang="en-US" sz="3600" dirty="0">
                <a:solidFill>
                  <a:schemeClr val="bg1"/>
                </a:solidFill>
                <a:latin typeface="Trajan Pro" panose="02020502050506020301" pitchFamily="18" charset="0"/>
              </a:rPr>
              <a:t>Part Four</a:t>
            </a:r>
          </a:p>
          <a:p>
            <a:pPr algn="ctr"/>
            <a:r>
              <a:rPr lang="en-US" sz="3600" dirty="0">
                <a:solidFill>
                  <a:schemeClr val="bg1"/>
                </a:solidFill>
                <a:latin typeface="Trajan Pro" panose="02020502050506020301" pitchFamily="18" charset="0"/>
              </a:rPr>
              <a:t>Other Liturgical </a:t>
            </a:r>
          </a:p>
          <a:p>
            <a:pPr algn="ctr"/>
            <a:r>
              <a:rPr lang="en-US" sz="3600" dirty="0">
                <a:solidFill>
                  <a:schemeClr val="bg1"/>
                </a:solidFill>
                <a:latin typeface="Trajan Pro" panose="02020502050506020301" pitchFamily="18" charset="0"/>
              </a:rPr>
              <a:t>Celebrations</a:t>
            </a:r>
          </a:p>
        </p:txBody>
      </p:sp>
    </p:spTree>
    <p:extLst>
      <p:ext uri="{BB962C8B-B14F-4D97-AF65-F5344CB8AC3E}">
        <p14:creationId xmlns:p14="http://schemas.microsoft.com/office/powerpoint/2010/main" val="36069338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Four – </a:t>
            </a:r>
            <a:br>
              <a:rPr lang="en-US" dirty="0"/>
            </a:br>
            <a:r>
              <a:rPr lang="en-US" dirty="0"/>
              <a:t>Other liturgical Celebrations</a:t>
            </a:r>
          </a:p>
        </p:txBody>
      </p:sp>
      <p:sp>
        <p:nvSpPr>
          <p:cNvPr id="3" name="Content Placeholder 2"/>
          <p:cNvSpPr>
            <a:spLocks noGrp="1"/>
          </p:cNvSpPr>
          <p:nvPr>
            <p:ph idx="1"/>
          </p:nvPr>
        </p:nvSpPr>
        <p:spPr/>
        <p:txBody>
          <a:bodyPr/>
          <a:lstStyle/>
          <a:p>
            <a:r>
              <a:rPr lang="en-US" dirty="0"/>
              <a:t>13. Liturgy of the Hours</a:t>
            </a:r>
          </a:p>
          <a:p>
            <a:r>
              <a:rPr lang="en-US" dirty="0"/>
              <a:t>14. Funerals</a:t>
            </a:r>
          </a:p>
          <a:p>
            <a:r>
              <a:rPr lang="en-US" dirty="0"/>
              <a:t>15. Sacramentals</a:t>
            </a:r>
          </a:p>
          <a:p>
            <a:r>
              <a:rPr lang="en-US" dirty="0"/>
              <a:t>16. Extraordinary Form</a:t>
            </a:r>
          </a:p>
        </p:txBody>
      </p:sp>
    </p:spTree>
    <p:extLst>
      <p:ext uri="{BB962C8B-B14F-4D97-AF65-F5344CB8AC3E}">
        <p14:creationId xmlns:p14="http://schemas.microsoft.com/office/powerpoint/2010/main" val="21746324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Outline of the ALH</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9" y="-2897659"/>
            <a:ext cx="12867502" cy="12867502"/>
          </a:xfrm>
          <a:prstGeom prst="rect">
            <a:avLst/>
          </a:prstGeom>
        </p:spPr>
      </p:pic>
      <p:sp>
        <p:nvSpPr>
          <p:cNvPr id="5" name="Rectangle 4"/>
          <p:cNvSpPr/>
          <p:nvPr/>
        </p:nvSpPr>
        <p:spPr>
          <a:xfrm>
            <a:off x="2273644" y="2432265"/>
            <a:ext cx="7858897" cy="2339546"/>
          </a:xfrm>
          <a:prstGeom prst="rect">
            <a:avLst/>
          </a:prstGeom>
          <a:solidFill>
            <a:srgbClr val="1666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78227" y="2909798"/>
            <a:ext cx="8872152" cy="1200329"/>
          </a:xfrm>
          <a:prstGeom prst="rect">
            <a:avLst/>
          </a:prstGeom>
          <a:noFill/>
        </p:spPr>
        <p:txBody>
          <a:bodyPr wrap="square" rtlCol="0">
            <a:spAutoFit/>
          </a:bodyPr>
          <a:lstStyle/>
          <a:p>
            <a:pPr algn="ctr"/>
            <a:r>
              <a:rPr lang="en-US" sz="3600" dirty="0">
                <a:solidFill>
                  <a:schemeClr val="bg1"/>
                </a:solidFill>
                <a:latin typeface="Trajan Pro" panose="02020502050506020301" pitchFamily="18" charset="0"/>
              </a:rPr>
              <a:t>Part Five</a:t>
            </a:r>
          </a:p>
          <a:p>
            <a:pPr algn="ctr"/>
            <a:r>
              <a:rPr lang="en-US" sz="3600" dirty="0">
                <a:solidFill>
                  <a:schemeClr val="bg1"/>
                </a:solidFill>
                <a:latin typeface="Trajan Pro" panose="02020502050506020301" pitchFamily="18" charset="0"/>
              </a:rPr>
              <a:t>Some Particular Matters</a:t>
            </a:r>
          </a:p>
        </p:txBody>
      </p:sp>
    </p:spTree>
    <p:extLst>
      <p:ext uri="{BB962C8B-B14F-4D97-AF65-F5344CB8AC3E}">
        <p14:creationId xmlns:p14="http://schemas.microsoft.com/office/powerpoint/2010/main" val="125173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a:t>
            </a:r>
          </a:p>
        </p:txBody>
      </p:sp>
      <p:sp>
        <p:nvSpPr>
          <p:cNvPr id="3" name="Content Placeholder 2"/>
          <p:cNvSpPr>
            <a:spLocks noGrp="1"/>
          </p:cNvSpPr>
          <p:nvPr>
            <p:ph idx="1"/>
          </p:nvPr>
        </p:nvSpPr>
        <p:spPr/>
        <p:txBody>
          <a:bodyPr/>
          <a:lstStyle/>
          <a:p>
            <a:r>
              <a:rPr lang="en-US" dirty="0"/>
              <a:t>Priests &amp; Deacons</a:t>
            </a:r>
          </a:p>
          <a:p>
            <a:r>
              <a:rPr lang="en-US" dirty="0"/>
              <a:t>Pastoral Associates</a:t>
            </a:r>
          </a:p>
          <a:p>
            <a:r>
              <a:rPr lang="en-US" dirty="0"/>
              <a:t>Seminarians</a:t>
            </a:r>
          </a:p>
          <a:p>
            <a:r>
              <a:rPr lang="en-US" dirty="0"/>
              <a:t>Students of Liturgy</a:t>
            </a:r>
          </a:p>
          <a:p>
            <a:r>
              <a:rPr lang="en-US" dirty="0"/>
              <a:t>Liturgy Coordinators</a:t>
            </a:r>
          </a:p>
          <a:p>
            <a:r>
              <a:rPr lang="en-US" dirty="0"/>
              <a:t>Anyone Interested in the Worship of the Church</a:t>
            </a:r>
          </a:p>
        </p:txBody>
      </p:sp>
    </p:spTree>
    <p:extLst>
      <p:ext uri="{BB962C8B-B14F-4D97-AF65-F5344CB8AC3E}">
        <p14:creationId xmlns:p14="http://schemas.microsoft.com/office/powerpoint/2010/main" val="42528028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Five – </a:t>
            </a:r>
            <a:br>
              <a:rPr lang="en-US" dirty="0"/>
            </a:br>
            <a:r>
              <a:rPr lang="en-US" dirty="0"/>
              <a:t>Some Particular Matters</a:t>
            </a:r>
          </a:p>
        </p:txBody>
      </p:sp>
      <p:sp>
        <p:nvSpPr>
          <p:cNvPr id="3" name="Content Placeholder 2"/>
          <p:cNvSpPr>
            <a:spLocks noGrp="1"/>
          </p:cNvSpPr>
          <p:nvPr>
            <p:ph idx="1"/>
          </p:nvPr>
        </p:nvSpPr>
        <p:spPr/>
        <p:txBody>
          <a:bodyPr/>
          <a:lstStyle/>
          <a:p>
            <a:r>
              <a:rPr lang="en-US" dirty="0"/>
              <a:t>17. Times of the Liturgical Year and Feasts</a:t>
            </a:r>
          </a:p>
          <a:p>
            <a:r>
              <a:rPr lang="en-US" dirty="0"/>
              <a:t>18. Popular Piety</a:t>
            </a:r>
          </a:p>
          <a:p>
            <a:r>
              <a:rPr lang="en-US" dirty="0"/>
              <a:t>19. Eastern Christians</a:t>
            </a:r>
          </a:p>
          <a:p>
            <a:r>
              <a:rPr lang="en-US" dirty="0"/>
              <a:t>20. Particular Matters of Liturgical and Pastoral Practice</a:t>
            </a:r>
          </a:p>
        </p:txBody>
      </p:sp>
    </p:spTree>
    <p:extLst>
      <p:ext uri="{BB962C8B-B14F-4D97-AF65-F5344CB8AC3E}">
        <p14:creationId xmlns:p14="http://schemas.microsoft.com/office/powerpoint/2010/main" val="2271086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91497"/>
            <a:ext cx="12192000" cy="4572000"/>
          </a:xfrm>
          <a:prstGeom prst="rect">
            <a:avLst/>
          </a:prstGeom>
        </p:spPr>
      </p:pic>
    </p:spTree>
    <p:extLst>
      <p:ext uri="{BB962C8B-B14F-4D97-AF65-F5344CB8AC3E}">
        <p14:creationId xmlns:p14="http://schemas.microsoft.com/office/powerpoint/2010/main" val="41748894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Comprehensive Treatment of Liturgical Practice</a:t>
            </a:r>
          </a:p>
          <a:p>
            <a:r>
              <a:rPr lang="en-US" dirty="0"/>
              <a:t>Help to Grow Devotion and Reverence</a:t>
            </a:r>
          </a:p>
          <a:p>
            <a:r>
              <a:rPr lang="en-US" dirty="0"/>
              <a:t>Foster a Greater Interest in the Sacred Liturgy</a:t>
            </a:r>
          </a:p>
          <a:p>
            <a:r>
              <a:rPr lang="en-US" dirty="0"/>
              <a:t>Encourage Discussions about Liturgical Applications</a:t>
            </a:r>
          </a:p>
          <a:p>
            <a:r>
              <a:rPr lang="en-US" dirty="0"/>
              <a:t>Uniform Approach to Celebrations</a:t>
            </a:r>
          </a:p>
          <a:p>
            <a:r>
              <a:rPr lang="en-US" dirty="0"/>
              <a:t>Promote the Vision of the Chief Liturgist</a:t>
            </a:r>
          </a:p>
          <a:p>
            <a:r>
              <a:rPr lang="en-US" dirty="0"/>
              <a:t>“More Reverent, Beautiful and Prayerful Experience of the Sacred Liturgy for the Faithful of the Archdiocese.” </a:t>
            </a:r>
          </a:p>
        </p:txBody>
      </p:sp>
    </p:spTree>
    <p:extLst>
      <p:ext uri="{BB962C8B-B14F-4D97-AF65-F5344CB8AC3E}">
        <p14:creationId xmlns:p14="http://schemas.microsoft.com/office/powerpoint/2010/main" val="11241810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83259"/>
            <a:ext cx="12192000" cy="4572000"/>
          </a:xfrm>
          <a:prstGeom prst="rect">
            <a:avLst/>
          </a:prstGeom>
        </p:spPr>
      </p:pic>
    </p:spTree>
    <p:extLst>
      <p:ext uri="{BB962C8B-B14F-4D97-AF65-F5344CB8AC3E}">
        <p14:creationId xmlns:p14="http://schemas.microsoft.com/office/powerpoint/2010/main" val="13602148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Liturgical Principles</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p:txBody>
          <a:bodyPr>
            <a:normAutofit fontScale="92500"/>
          </a:bodyPr>
          <a:lstStyle/>
          <a:p>
            <a:pPr marL="0" indent="0">
              <a:buNone/>
            </a:pPr>
            <a:r>
              <a:rPr lang="en-US" b="1" i="1" dirty="0"/>
              <a:t>Gestures and Bodily Posture </a:t>
            </a:r>
            <a:endParaRPr lang="en-US" dirty="0"/>
          </a:p>
          <a:p>
            <a:pPr marL="0" indent="0" algn="just">
              <a:buNone/>
            </a:pPr>
            <a:r>
              <a:rPr lang="en-US" dirty="0"/>
              <a:t>The gestures and bodily posture of both the Priest, the Deacon, and the ministers, and also of the people, must be conducive to making the entire celebration resplendent with beauty and noble simplicity, to making clear the true and full meaning of its different parts, and to fostering the participation of all.</a:t>
            </a:r>
            <a:r>
              <a:rPr lang="en-US" b="1" dirty="0"/>
              <a:t> </a:t>
            </a:r>
            <a:r>
              <a:rPr lang="en-US" dirty="0"/>
              <a:t>Attention must therefore be paid to what is determined by this General Instruction and by the </a:t>
            </a:r>
            <a:r>
              <a:rPr lang="en-US" dirty="0">
                <a:solidFill>
                  <a:srgbClr val="FF0000"/>
                </a:solidFill>
              </a:rPr>
              <a:t>traditional practice of the Roman Rite </a:t>
            </a:r>
            <a:r>
              <a:rPr lang="en-US" dirty="0"/>
              <a:t>and to what serves the common spiritual good of the People of God, rather than private inclination or arbitrary choice. 				</a:t>
            </a:r>
          </a:p>
          <a:p>
            <a:pPr marL="0" indent="0" algn="r">
              <a:buNone/>
            </a:pPr>
            <a:r>
              <a:rPr lang="en-US" dirty="0"/>
              <a:t>[GIRM 42]</a:t>
            </a:r>
          </a:p>
        </p:txBody>
      </p:sp>
    </p:spTree>
    <p:extLst>
      <p:ext uri="{BB962C8B-B14F-4D97-AF65-F5344CB8AC3E}">
        <p14:creationId xmlns:p14="http://schemas.microsoft.com/office/powerpoint/2010/main" val="827668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Liturgical Principles</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p:txBody>
          <a:bodyPr>
            <a:normAutofit/>
          </a:bodyPr>
          <a:lstStyle/>
          <a:p>
            <a:pPr marL="0" indent="0" algn="just">
              <a:buNone/>
            </a:pPr>
            <a:r>
              <a:rPr lang="en-US" sz="5400" dirty="0"/>
              <a:t>No one in the Archdiocese, including the Archbishop, has the authority to add to, subtract from or change the words of the Mass, either sung or recited.</a:t>
            </a:r>
            <a:r>
              <a:rPr lang="en-US" dirty="0"/>
              <a:t>			</a:t>
            </a:r>
          </a:p>
          <a:p>
            <a:pPr marL="0" indent="0" algn="r">
              <a:buNone/>
            </a:pPr>
            <a:r>
              <a:rPr lang="en-US" dirty="0"/>
              <a:t>[Cf. SC 22; CIC 838; GIRM 24]</a:t>
            </a:r>
          </a:p>
        </p:txBody>
      </p:sp>
    </p:spTree>
    <p:extLst>
      <p:ext uri="{BB962C8B-B14F-4D97-AF65-F5344CB8AC3E}">
        <p14:creationId xmlns:p14="http://schemas.microsoft.com/office/powerpoint/2010/main" val="31255187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20A93-E3CE-4E04-91BA-EA1E38A5E95C}"/>
              </a:ext>
            </a:extLst>
          </p:cNvPr>
          <p:cNvSpPr>
            <a:spLocks noGrp="1"/>
          </p:cNvSpPr>
          <p:nvPr>
            <p:ph type="title"/>
          </p:nvPr>
        </p:nvSpPr>
        <p:spPr/>
        <p:txBody>
          <a:bodyPr/>
          <a:lstStyle/>
          <a:p>
            <a:r>
              <a:rPr lang="en-US" dirty="0"/>
              <a:t>Liturgical Principles</a:t>
            </a:r>
          </a:p>
        </p:txBody>
      </p:sp>
      <p:sp>
        <p:nvSpPr>
          <p:cNvPr id="3" name="Content Placeholder 2">
            <a:extLst>
              <a:ext uri="{FF2B5EF4-FFF2-40B4-BE49-F238E27FC236}">
                <a16:creationId xmlns:a16="http://schemas.microsoft.com/office/drawing/2014/main" xmlns="" id="{2586C345-EE4F-420C-9191-F3F67DCB1E9A}"/>
              </a:ext>
            </a:extLst>
          </p:cNvPr>
          <p:cNvSpPr>
            <a:spLocks noGrp="1"/>
          </p:cNvSpPr>
          <p:nvPr>
            <p:ph idx="1"/>
          </p:nvPr>
        </p:nvSpPr>
        <p:spPr/>
        <p:txBody>
          <a:bodyPr>
            <a:normAutofit fontScale="70000" lnSpcReduction="20000"/>
          </a:bodyPr>
          <a:lstStyle/>
          <a:p>
            <a:pPr marL="0" indent="0" algn="just">
              <a:buNone/>
            </a:pPr>
            <a:r>
              <a:rPr lang="en-US" sz="5400" dirty="0"/>
              <a:t>This is an important discussion to have, since so often the </a:t>
            </a:r>
            <a:r>
              <a:rPr lang="en-US" sz="5400" dirty="0">
                <a:solidFill>
                  <a:srgbClr val="FF0000"/>
                </a:solidFill>
              </a:rPr>
              <a:t>music selected for Mass is reduced to a matter of subjective “taste,” </a:t>
            </a:r>
            <a:r>
              <a:rPr lang="en-US" sz="5400" dirty="0"/>
              <a:t>i.e. what style of music appeals to this or that person or group, as if there were no objective principles to be followed. There are indeed objective principles worthy of study and proper implementation, as will be shown.</a:t>
            </a:r>
            <a:r>
              <a:rPr lang="en-US" dirty="0"/>
              <a:t>			</a:t>
            </a:r>
          </a:p>
          <a:p>
            <a:pPr marL="0" indent="0" algn="r">
              <a:buNone/>
            </a:pPr>
            <a:r>
              <a:rPr lang="en-US" dirty="0"/>
              <a:t>[Sing to the Lord a New Song]</a:t>
            </a:r>
          </a:p>
        </p:txBody>
      </p:sp>
    </p:spTree>
    <p:extLst>
      <p:ext uri="{BB962C8B-B14F-4D97-AF65-F5344CB8AC3E}">
        <p14:creationId xmlns:p14="http://schemas.microsoft.com/office/powerpoint/2010/main" val="3258568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EED2ECF-99FD-4AEB-8EF6-FB0480C69F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xmlns="" id="{56DC5C65-60A0-4368-A48A-BBCD33B2C9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562" y="697072"/>
            <a:ext cx="1666875" cy="1857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734C2F93-F65A-49B1-ADB8-00AF69DB542C}"/>
              </a:ext>
            </a:extLst>
          </p:cNvPr>
          <p:cNvSpPr>
            <a:spLocks noChangeArrowheads="1"/>
          </p:cNvSpPr>
          <p:nvPr/>
        </p:nvSpPr>
        <p:spPr bwMode="auto">
          <a:xfrm>
            <a:off x="3827270" y="3152935"/>
            <a:ext cx="453746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ajan Pro" panose="02020502050506020301" pitchFamily="18" charset="0"/>
                <a:ea typeface="Helvetica" panose="020B0604020202020204" pitchFamily="34" charset="0"/>
              </a:rPr>
              <a:t>Pastoral Letter on Sacred Music</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ajan Pro" panose="02020502050506020301" pitchFamily="18" charset="0"/>
                <a:ea typeface="Helvetica" panose="020B0604020202020204" pitchFamily="34" charset="0"/>
              </a:rPr>
              <a:t>in Divine Worship</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548DD4"/>
                </a:solidFill>
                <a:effectLst/>
                <a:latin typeface="Garamond" panose="02020404030301010803" pitchFamily="18" charset="0"/>
                <a:ea typeface="Helvetica" panose="020B0604020202020204" pitchFamily="34" charset="0"/>
              </a:rPr>
              <a:t>“</a:t>
            </a:r>
            <a:r>
              <a:rPr kumimoji="0" lang="en-US" altLang="en-US" sz="2200" b="0" i="1" u="none" strike="noStrike" cap="none" normalizeH="0" baseline="0" dirty="0">
                <a:ln>
                  <a:noFill/>
                </a:ln>
                <a:solidFill>
                  <a:srgbClr val="548DD4"/>
                </a:solidFill>
                <a:effectLst/>
                <a:latin typeface="Garamond" panose="02020404030301010803" pitchFamily="18" charset="0"/>
                <a:ea typeface="Helvetica" panose="020B0604020202020204" pitchFamily="34" charset="0"/>
              </a:rPr>
              <a:t>Sing to the LORD a New Song</a:t>
            </a:r>
            <a:r>
              <a:rPr kumimoji="0" lang="en-US" altLang="en-US" sz="2200" b="0" i="0" u="none" strike="noStrike" cap="none" normalizeH="0" baseline="0" dirty="0">
                <a:ln>
                  <a:noFill/>
                </a:ln>
                <a:solidFill>
                  <a:srgbClr val="548DD4"/>
                </a:solidFill>
                <a:effectLst/>
                <a:latin typeface="Garamond" panose="02020404030301010803" pitchFamily="18" charset="0"/>
                <a:ea typeface="Helvetica"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rPr>
              <a:t>of the Archbishop of Portland in Oregon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rPr>
              <a:t>the Most Reverend Alexander K. Sample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cs typeface="Calibri" panose="020F0502020204030204" pitchFamily="34" charset="0"/>
              </a:rPr>
              <a:t>to the Priests, Deacons, Religious,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cs typeface="Calibri" panose="020F0502020204030204" pitchFamily="34" charset="0"/>
              </a:rPr>
              <a:t>Musicians and Faithful of the Archdiocese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A picture containing window, building&#10;&#10;Description automatically generated">
            <a:extLst>
              <a:ext uri="{FF2B5EF4-FFF2-40B4-BE49-F238E27FC236}">
                <a16:creationId xmlns:a16="http://schemas.microsoft.com/office/drawing/2014/main" xmlns="" id="{3F7C03B0-3CD7-4044-9899-9180D3115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972" y="0"/>
            <a:ext cx="5020056" cy="6858000"/>
          </a:xfrm>
          <a:prstGeom prst="rect">
            <a:avLst/>
          </a:prstGeom>
        </p:spPr>
      </p:pic>
    </p:spTree>
    <p:extLst>
      <p:ext uri="{BB962C8B-B14F-4D97-AF65-F5344CB8AC3E}">
        <p14:creationId xmlns:p14="http://schemas.microsoft.com/office/powerpoint/2010/main" val="3357790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D6DB7F-54DD-42FC-93D0-3568B6E5E4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8509" y="3999979"/>
            <a:ext cx="6918974" cy="2545085"/>
          </a:xfrm>
          <a:prstGeom prst="rect">
            <a:avLst/>
          </a:prstGeom>
        </p:spPr>
      </p:pic>
      <p:pic>
        <p:nvPicPr>
          <p:cNvPr id="5" name="Picture 4">
            <a:extLst>
              <a:ext uri="{FF2B5EF4-FFF2-40B4-BE49-F238E27FC236}">
                <a16:creationId xmlns:a16="http://schemas.microsoft.com/office/drawing/2014/main" xmlns="" id="{67ADD7F8-E9E0-4B12-B92E-96ABEBFCB1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8509" y="435620"/>
            <a:ext cx="6973838" cy="2520701"/>
          </a:xfrm>
          <a:prstGeom prst="rect">
            <a:avLst/>
          </a:prstGeom>
        </p:spPr>
      </p:pic>
      <p:sp>
        <p:nvSpPr>
          <p:cNvPr id="6" name="TextBox 5">
            <a:extLst>
              <a:ext uri="{FF2B5EF4-FFF2-40B4-BE49-F238E27FC236}">
                <a16:creationId xmlns:a16="http://schemas.microsoft.com/office/drawing/2014/main" xmlns="" id="{9BACDD5C-01C2-4D9C-9B85-90F733F29EA6}"/>
              </a:ext>
            </a:extLst>
          </p:cNvPr>
          <p:cNvSpPr txBox="1"/>
          <p:nvPr/>
        </p:nvSpPr>
        <p:spPr>
          <a:xfrm>
            <a:off x="3018509" y="2673720"/>
            <a:ext cx="6834618" cy="1384995"/>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A Quarterly Publication for </a:t>
            </a:r>
          </a:p>
          <a:p>
            <a:pPr algn="ctr"/>
            <a:r>
              <a:rPr lang="en-US" sz="2800" dirty="0">
                <a:latin typeface="Times New Roman" panose="02020603050405020304" pitchFamily="18" charset="0"/>
                <a:cs typeface="Times New Roman" panose="02020603050405020304" pitchFamily="18" charset="0"/>
              </a:rPr>
              <a:t>Extraordinary Ministers of Holy Communion</a:t>
            </a:r>
          </a:p>
          <a:p>
            <a:pPr algn="ctr"/>
            <a:r>
              <a:rPr lang="en-US" sz="2800" dirty="0">
                <a:latin typeface="Times New Roman" panose="02020603050405020304" pitchFamily="18" charset="0"/>
                <a:cs typeface="Times New Roman" panose="02020603050405020304" pitchFamily="18" charset="0"/>
              </a:rPr>
              <a:t>In the Archdiocese of Portland</a:t>
            </a:r>
          </a:p>
        </p:txBody>
      </p:sp>
    </p:spTree>
    <p:extLst>
      <p:ext uri="{BB962C8B-B14F-4D97-AF65-F5344CB8AC3E}">
        <p14:creationId xmlns:p14="http://schemas.microsoft.com/office/powerpoint/2010/main" val="39689296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AEED2ECF-99FD-4AEB-8EF6-FB0480C69F8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
            <a:extLst>
              <a:ext uri="{FF2B5EF4-FFF2-40B4-BE49-F238E27FC236}">
                <a16:creationId xmlns:a16="http://schemas.microsoft.com/office/drawing/2014/main" xmlns="" id="{56DC5C65-60A0-4368-A48A-BBCD33B2C9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2562" y="697072"/>
            <a:ext cx="1666875" cy="18573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xmlns="" id="{734C2F93-F65A-49B1-ADB8-00AF69DB542C}"/>
              </a:ext>
            </a:extLst>
          </p:cNvPr>
          <p:cNvSpPr>
            <a:spLocks noChangeArrowheads="1"/>
          </p:cNvSpPr>
          <p:nvPr/>
        </p:nvSpPr>
        <p:spPr bwMode="auto">
          <a:xfrm>
            <a:off x="3827270" y="3152935"/>
            <a:ext cx="453746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ajan Pro" panose="02020502050506020301" pitchFamily="18" charset="0"/>
                <a:ea typeface="Helvetica" panose="020B0604020202020204" pitchFamily="34" charset="0"/>
              </a:rPr>
              <a:t>Pastoral Letter on Sacred Music</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rajan Pro" panose="02020502050506020301" pitchFamily="18" charset="0"/>
                <a:ea typeface="Helvetica" panose="020B0604020202020204" pitchFamily="34" charset="0"/>
              </a:rPr>
              <a:t>in Divine Worship</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548DD4"/>
                </a:solidFill>
                <a:effectLst/>
                <a:latin typeface="Garamond" panose="02020404030301010803" pitchFamily="18" charset="0"/>
                <a:ea typeface="Helvetica" panose="020B0604020202020204" pitchFamily="34" charset="0"/>
              </a:rPr>
              <a:t>“</a:t>
            </a:r>
            <a:r>
              <a:rPr kumimoji="0" lang="en-US" altLang="en-US" sz="2200" b="0" i="1" u="none" strike="noStrike" cap="none" normalizeH="0" baseline="0" dirty="0">
                <a:ln>
                  <a:noFill/>
                </a:ln>
                <a:solidFill>
                  <a:srgbClr val="548DD4"/>
                </a:solidFill>
                <a:effectLst/>
                <a:latin typeface="Garamond" panose="02020404030301010803" pitchFamily="18" charset="0"/>
                <a:ea typeface="Helvetica" panose="020B0604020202020204" pitchFamily="34" charset="0"/>
              </a:rPr>
              <a:t>Sing to the LORD a New Song</a:t>
            </a:r>
            <a:r>
              <a:rPr kumimoji="0" lang="en-US" altLang="en-US" sz="2200" b="0" i="0" u="none" strike="noStrike" cap="none" normalizeH="0" baseline="0" dirty="0">
                <a:ln>
                  <a:noFill/>
                </a:ln>
                <a:solidFill>
                  <a:srgbClr val="548DD4"/>
                </a:solidFill>
                <a:effectLst/>
                <a:latin typeface="Garamond" panose="02020404030301010803" pitchFamily="18" charset="0"/>
                <a:ea typeface="Helvetica" panose="020B06040202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rPr>
              <a:t>of the Archbishop of Portland in Oregon</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rPr>
              <a:t>the Most Reverend Alexander K. Sample</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cs typeface="Calibri" panose="020F0502020204030204" pitchFamily="34" charset="0"/>
              </a:rPr>
              <a:t>to the Priests, Deacons, Religious, </a:t>
            </a:r>
            <a:endParaRPr kumimoji="0" lang="en-US" altLang="en-US"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Garamond" panose="02020404030301010803" pitchFamily="18" charset="0"/>
                <a:ea typeface="Helvetica" panose="020B0604020202020204" pitchFamily="34" charset="0"/>
                <a:cs typeface="Calibri" panose="020F0502020204030204" pitchFamily="34" charset="0"/>
              </a:rPr>
              <a:t>Musicians and Faithful of the Archdiocese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905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a:t>
            </a:r>
          </a:p>
        </p:txBody>
      </p:sp>
      <p:sp>
        <p:nvSpPr>
          <p:cNvPr id="4" name="Content Placeholder 3"/>
          <p:cNvSpPr>
            <a:spLocks noGrp="1"/>
          </p:cNvSpPr>
          <p:nvPr>
            <p:ph sz="half" idx="2"/>
          </p:nvPr>
        </p:nvSpPr>
        <p:spPr>
          <a:xfrm>
            <a:off x="877801" y="2315605"/>
            <a:ext cx="5157787" cy="3684588"/>
          </a:xfrm>
        </p:spPr>
        <p:txBody>
          <a:bodyPr/>
          <a:lstStyle/>
          <a:p>
            <a:r>
              <a:rPr lang="en-US" dirty="0"/>
              <a:t>PDF – Divine Worship</a:t>
            </a:r>
          </a:p>
          <a:p>
            <a:r>
              <a:rPr lang="en-US" dirty="0"/>
              <a:t>Amazon</a:t>
            </a:r>
          </a:p>
          <a:p>
            <a:pPr lvl="1"/>
            <a:r>
              <a:rPr lang="en-US" dirty="0"/>
              <a:t>Kindle</a:t>
            </a:r>
          </a:p>
          <a:p>
            <a:pPr lvl="1"/>
            <a:r>
              <a:rPr lang="en-US" dirty="0"/>
              <a:t>Print</a:t>
            </a:r>
          </a:p>
          <a:p>
            <a:r>
              <a:rPr lang="en-US" dirty="0"/>
              <a:t>Original Copies</a:t>
            </a:r>
          </a:p>
          <a:p>
            <a:r>
              <a:rPr lang="en-US" dirty="0"/>
              <a:t>Devised as an Electronic Document</a:t>
            </a:r>
          </a:p>
          <a:p>
            <a:endParaRPr lang="en-US" dirty="0"/>
          </a:p>
        </p:txBody>
      </p:sp>
      <p:sp>
        <p:nvSpPr>
          <p:cNvPr id="6" name="Content Placeholder 5"/>
          <p:cNvSpPr>
            <a:spLocks noGrp="1"/>
          </p:cNvSpPr>
          <p:nvPr>
            <p:ph sz="quarter" idx="4"/>
          </p:nvPr>
        </p:nvSpPr>
        <p:spPr>
          <a:xfrm>
            <a:off x="6170612" y="2315605"/>
            <a:ext cx="5183188" cy="3684588"/>
          </a:xfrm>
        </p:spPr>
        <p:txBody>
          <a:bodyPr/>
          <a:lstStyle/>
          <a:p>
            <a:r>
              <a:rPr lang="en-US" dirty="0"/>
              <a:t>385 Pages</a:t>
            </a:r>
          </a:p>
          <a:p>
            <a:r>
              <a:rPr lang="en-US" dirty="0"/>
              <a:t>137,118 Words</a:t>
            </a:r>
          </a:p>
          <a:p>
            <a:r>
              <a:rPr lang="en-US" dirty="0"/>
              <a:t>20 Chapters</a:t>
            </a:r>
          </a:p>
          <a:p>
            <a:r>
              <a:rPr lang="en-US" dirty="0"/>
              <a:t>1,922 Footnotes</a:t>
            </a:r>
          </a:p>
          <a:p>
            <a:r>
              <a:rPr lang="en-US" dirty="0"/>
              <a:t>114 Cited Texts</a:t>
            </a:r>
          </a:p>
          <a:p>
            <a:endParaRPr lang="en-US" dirty="0"/>
          </a:p>
          <a:p>
            <a:endParaRPr lang="en-US" dirty="0"/>
          </a:p>
        </p:txBody>
      </p:sp>
    </p:spTree>
    <p:extLst>
      <p:ext uri="{BB962C8B-B14F-4D97-AF65-F5344CB8AC3E}">
        <p14:creationId xmlns:p14="http://schemas.microsoft.com/office/powerpoint/2010/main" val="13604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Definition of Liturgy</a:t>
            </a:r>
          </a:p>
        </p:txBody>
      </p:sp>
      <p:sp>
        <p:nvSpPr>
          <p:cNvPr id="8" name="Content Placeholder 7"/>
          <p:cNvSpPr>
            <a:spLocks noGrp="1"/>
          </p:cNvSpPr>
          <p:nvPr>
            <p:ph idx="1"/>
          </p:nvPr>
        </p:nvSpPr>
        <p:spPr/>
        <p:txBody>
          <a:bodyPr/>
          <a:lstStyle/>
          <a:p>
            <a:pPr algn="just"/>
            <a:r>
              <a:rPr lang="en-US" dirty="0"/>
              <a:t>The Liturgy – The Work of the Holy Spirit </a:t>
            </a:r>
          </a:p>
          <a:p>
            <a:pPr algn="just"/>
            <a:endParaRPr lang="en-US" dirty="0"/>
          </a:p>
          <a:p>
            <a:pPr algn="just"/>
            <a:r>
              <a:rPr lang="en-US" dirty="0"/>
              <a:t>The word Liturgy originally meant a ‘public work’ or a “service in the name of/on behalf of the People of God.”</a:t>
            </a:r>
          </a:p>
          <a:p>
            <a:pPr marL="0" indent="0" algn="just">
              <a:buNone/>
            </a:pPr>
            <a:endParaRPr lang="en-US" dirty="0"/>
          </a:p>
          <a:p>
            <a:pPr algn="just"/>
            <a:r>
              <a:rPr lang="en-US" dirty="0"/>
              <a:t>In Christian tradition it means the participation of the People of God in “the work of God.” Through the liturgy Christ, our redeemer and high priest continues the work of our redemption in, with, and through his Church. (CCC 1069)</a:t>
            </a:r>
          </a:p>
        </p:txBody>
      </p:sp>
    </p:spTree>
    <p:extLst>
      <p:ext uri="{BB962C8B-B14F-4D97-AF65-F5344CB8AC3E}">
        <p14:creationId xmlns:p14="http://schemas.microsoft.com/office/powerpoint/2010/main" val="145822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02028"/>
            <a:ext cx="12192000" cy="4572000"/>
          </a:xfrm>
          <a:prstGeom prst="rect">
            <a:avLst/>
          </a:prstGeom>
        </p:spPr>
      </p:pic>
    </p:spTree>
    <p:extLst>
      <p:ext uri="{BB962C8B-B14F-4D97-AF65-F5344CB8AC3E}">
        <p14:creationId xmlns:p14="http://schemas.microsoft.com/office/powerpoint/2010/main" val="2491683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FC7E3917-1CB5-4B84-AE6B-99C5ED64D325}" vid="{3DE6F05E-C0DF-4673-A327-38B005D4090B}"/>
    </a:ext>
  </a:extLst>
</a:theme>
</file>

<file path=docProps/app.xml><?xml version="1.0" encoding="utf-8"?>
<Properties xmlns="http://schemas.openxmlformats.org/officeDocument/2006/extended-properties" xmlns:vt="http://schemas.openxmlformats.org/officeDocument/2006/docPropsVTypes">
  <Template/>
  <TotalTime>666</TotalTime>
  <Words>3018</Words>
  <Application>Microsoft Macintosh PowerPoint</Application>
  <PresentationFormat>Custom</PresentationFormat>
  <Paragraphs>260</Paragraphs>
  <Slides>69</Slides>
  <Notes>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PowerPoint Presentation</vt:lpstr>
      <vt:lpstr>Msgr. Gerard O’Connor</vt:lpstr>
      <vt:lpstr>PowerPoint Presentation</vt:lpstr>
      <vt:lpstr>Genesis</vt:lpstr>
      <vt:lpstr>What is the ALH?</vt:lpstr>
      <vt:lpstr>Audience</vt:lpstr>
      <vt:lpstr>Format</vt:lpstr>
      <vt:lpstr>Definition of Liturgy</vt:lpstr>
      <vt:lpstr>PowerPoint Presentation</vt:lpstr>
      <vt:lpstr>PowerPoint Presentation</vt:lpstr>
      <vt:lpstr>Council of Trent</vt:lpstr>
      <vt:lpstr>Liturgical Principle</vt:lpstr>
      <vt:lpstr>Second Vatican Council</vt:lpstr>
      <vt:lpstr>Second Vatican Council</vt:lpstr>
      <vt:lpstr>Second Vatican Council</vt:lpstr>
      <vt:lpstr>Active Participation </vt:lpstr>
      <vt:lpstr>Active Participation </vt:lpstr>
      <vt:lpstr>Active Participation </vt:lpstr>
      <vt:lpstr>Active Participation </vt:lpstr>
      <vt:lpstr>Liturgical Principles</vt:lpstr>
      <vt:lpstr>Outline of the ALH</vt:lpstr>
      <vt:lpstr>Letter From the Archbishop</vt:lpstr>
      <vt:lpstr>Letter From the Archbishop</vt:lpstr>
      <vt:lpstr>PowerPoint Presentation</vt:lpstr>
      <vt:lpstr>Preamble A Panorama of Faith  in the Sacraments</vt:lpstr>
      <vt:lpstr>Preamble</vt:lpstr>
      <vt:lpstr>The mystery of the Eucharist is the great “mystery of faith,” “the sum and summary of our faith,” “a mystery of Trinitarian love,… in which we are called by grace to participate.” In fact, “God is a perfect communion of love between Father, Son and Holy Spirit” and “it is in Christ, who died and rose again, and in the outpouring of the Holy Spirit, given without measure (cf. Jn 3:34), that we have become sharers of God’s inmost life.”  </vt:lpstr>
      <vt:lpstr>Yet there is another great command, the very greatest, given at the Last Supper, “do this in memory of me,” by which “he asks us to respond to his gift and to make it sacramentally present.” This, as we have already seen, is the entire program for our life and work,  embracing all the rest.  </vt:lpstr>
      <vt:lpstr>Outline of the ALH</vt:lpstr>
      <vt:lpstr>Introduction</vt:lpstr>
      <vt:lpstr>Introduction</vt:lpstr>
      <vt:lpstr>Introduction</vt:lpstr>
      <vt:lpstr>The Role of the Archbishop</vt:lpstr>
      <vt:lpstr>Celebration of the Holy Eucharist</vt:lpstr>
      <vt:lpstr>Celebration of the Holy Eucharist</vt:lpstr>
      <vt:lpstr>PowerPoint Presentation</vt:lpstr>
      <vt:lpstr>Liturgical Principle</vt:lpstr>
      <vt:lpstr>PowerPoint Presentation</vt:lpstr>
      <vt:lpstr>Celebration of the Holy Eucharist</vt:lpstr>
      <vt:lpstr>CHAPTER 2 - PONTIFICAL CELEBRATION OF THE EUCHARIST</vt:lpstr>
      <vt:lpstr>PowerPoint Presentation</vt:lpstr>
      <vt:lpstr>CHAPTER 2 - PONTIFICAL CELEBRATION OF THE EUCHARIST</vt:lpstr>
      <vt:lpstr>Chapter 3 - Sunday Parish Celebration of the Holy Eucharist</vt:lpstr>
      <vt:lpstr>Chapter 3 - Sunday Parish Celebration of the Holy Eucharist</vt:lpstr>
      <vt:lpstr>PowerPoint Presentation</vt:lpstr>
      <vt:lpstr>Chapter 3 - Sunday Parish Celebration of the Holy Eucharist</vt:lpstr>
      <vt:lpstr>Chapter 3 - Sunday Parish Celebration of the Holy Eucharist</vt:lpstr>
      <vt:lpstr>Chapter 4 -  Reception of Holy Communion</vt:lpstr>
      <vt:lpstr>PowerPoint Presentation</vt:lpstr>
      <vt:lpstr>Chapter 4 -  Reception of Holy Communion</vt:lpstr>
      <vt:lpstr>Chapter 5 - Reservation and Veneration of the Blessed Sacrament</vt:lpstr>
      <vt:lpstr>Chapter 5 - Reservation and Veneration of the Blessed Sacrament</vt:lpstr>
      <vt:lpstr>Outline of the ALH</vt:lpstr>
      <vt:lpstr>Part Two – Sacraments Related to Christian initiation</vt:lpstr>
      <vt:lpstr>Outline of the ALH</vt:lpstr>
      <vt:lpstr>Part Three –  Other Sacraments</vt:lpstr>
      <vt:lpstr>Outline of the ALH</vt:lpstr>
      <vt:lpstr>Part Four –  Other liturgical Celebrations</vt:lpstr>
      <vt:lpstr>Outline of the ALH</vt:lpstr>
      <vt:lpstr>Part Five –  Some Particular Matters</vt:lpstr>
      <vt:lpstr>PowerPoint Presentation</vt:lpstr>
      <vt:lpstr>Summary</vt:lpstr>
      <vt:lpstr>PowerPoint Presentation</vt:lpstr>
      <vt:lpstr>Liturgical Principles</vt:lpstr>
      <vt:lpstr>Liturgical Principles</vt:lpstr>
      <vt:lpstr>Liturgical Principles</vt:lpstr>
      <vt:lpstr>PowerPoint Presentation</vt:lpstr>
      <vt:lpstr>PowerPoint Presentation</vt:lpstr>
      <vt:lpstr>PowerPoint Presentation</vt:lpstr>
    </vt:vector>
  </TitlesOfParts>
  <Company>Archdiocese of Portland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Msgr. G. O'Connor</dc:creator>
  <cp:lastModifiedBy>Ron Nelson Jr</cp:lastModifiedBy>
  <cp:revision>46</cp:revision>
  <cp:lastPrinted>2019-01-11T21:22:02Z</cp:lastPrinted>
  <dcterms:created xsi:type="dcterms:W3CDTF">2018-09-20T18:36:43Z</dcterms:created>
  <dcterms:modified xsi:type="dcterms:W3CDTF">2019-04-09T21:57:45Z</dcterms:modified>
</cp:coreProperties>
</file>